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sldIdLst>
    <p:sldId id="260" r:id="rId2"/>
    <p:sldId id="263" r:id="rId3"/>
    <p:sldId id="274" r:id="rId4"/>
    <p:sldId id="275" r:id="rId5"/>
    <p:sldId id="276" r:id="rId6"/>
    <p:sldId id="277" r:id="rId7"/>
    <p:sldId id="265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69" r:id="rId30"/>
    <p:sldId id="300" r:id="rId31"/>
    <p:sldId id="301" r:id="rId32"/>
    <p:sldId id="302" r:id="rId33"/>
    <p:sldId id="303" r:id="rId34"/>
    <p:sldId id="305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2B44"/>
    <a:srgbClr val="D63012"/>
    <a:srgbClr val="F4C82B"/>
    <a:srgbClr val="DC54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512"/>
    <p:restoredTop sz="94714"/>
  </p:normalViewPr>
  <p:slideViewPr>
    <p:cSldViewPr snapToGrid="0" snapToObjects="1">
      <p:cViewPr varScale="1">
        <p:scale>
          <a:sx n="83" d="100"/>
          <a:sy n="83" d="100"/>
        </p:scale>
        <p:origin x="-48" y="-2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42E7-9018-B344-AE0B-77E5DA0E44DE}" type="datetimeFigureOut">
              <a:rPr lang="fr-FR" smtClean="0"/>
              <a:pPr/>
              <a:t>19/06/2017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4C189-580E-E946-BC26-1BB278BBA2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868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0" y="2104372"/>
            <a:ext cx="264926" cy="2649256"/>
            <a:chOff x="0" y="1515649"/>
            <a:chExt cx="369518" cy="369518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515649"/>
              <a:ext cx="369518" cy="3695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885167"/>
              <a:ext cx="369518" cy="369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2254685"/>
              <a:ext cx="369518" cy="3695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24203"/>
              <a:ext cx="369518" cy="369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993721"/>
              <a:ext cx="369518" cy="3695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3363239"/>
              <a:ext cx="369518" cy="3695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3732757"/>
              <a:ext cx="369518" cy="369518"/>
            </a:xfrm>
            <a:prstGeom prst="rect">
              <a:avLst/>
            </a:prstGeom>
            <a:solidFill>
              <a:srgbClr val="F4C8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4102275"/>
              <a:ext cx="369518" cy="369518"/>
            </a:xfrm>
            <a:prstGeom prst="rect">
              <a:avLst/>
            </a:prstGeom>
            <a:solidFill>
              <a:srgbClr val="DC5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471793"/>
              <a:ext cx="369518" cy="369518"/>
            </a:xfrm>
            <a:prstGeom prst="rect">
              <a:avLst/>
            </a:prstGeom>
            <a:solidFill>
              <a:srgbClr val="D63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4841311"/>
              <a:ext cx="369518" cy="369518"/>
            </a:xfrm>
            <a:prstGeom prst="rect">
              <a:avLst/>
            </a:prstGeom>
            <a:solidFill>
              <a:srgbClr val="AE2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10979063" y="0"/>
            <a:ext cx="281836" cy="4321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916433" y="104601"/>
            <a:ext cx="394570" cy="365125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FE55DE8-3208-CF40-A159-DEE1B5418F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93817" y="6356350"/>
            <a:ext cx="6010364" cy="365125"/>
          </a:xfrm>
        </p:spPr>
        <p:txBody>
          <a:bodyPr/>
          <a:lstStyle>
            <a:lvl1pPr algn="l">
              <a:defRPr sz="1000" b="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DIRECTION GÉNÉRALE OPÉRATIONNELLE DE L'ÉCONOMIE, DE L'EMPLOI ET DE LA RECHERCHE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838200" y="6279231"/>
            <a:ext cx="105156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78" t="41553" r="41536" b="41461"/>
          <a:stretch/>
        </p:blipFill>
        <p:spPr>
          <a:xfrm>
            <a:off x="838199" y="6317762"/>
            <a:ext cx="466638" cy="46663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09" y="6320861"/>
            <a:ext cx="1042471" cy="463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06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40646" y="2846539"/>
            <a:ext cx="4483865" cy="557410"/>
          </a:xfr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0"/>
          </p:nvPr>
        </p:nvSpPr>
        <p:spPr>
          <a:xfrm>
            <a:off x="4243758" y="3630786"/>
            <a:ext cx="7006804" cy="15001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40646" y="2846539"/>
            <a:ext cx="4483865" cy="557410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0"/>
          </p:nvPr>
        </p:nvSpPr>
        <p:spPr>
          <a:xfrm>
            <a:off x="4243758" y="3630786"/>
            <a:ext cx="7006804" cy="15001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40646" y="2846539"/>
            <a:ext cx="4483865" cy="557410"/>
          </a:xfr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0"/>
          </p:nvPr>
        </p:nvSpPr>
        <p:spPr>
          <a:xfrm>
            <a:off x="4243758" y="3630786"/>
            <a:ext cx="7006804" cy="15001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40646" y="2846539"/>
            <a:ext cx="4483865" cy="557410"/>
          </a:xfrm>
          <a:solidFill>
            <a:schemeClr val="accent4"/>
          </a:solidFill>
          <a:ln>
            <a:noFill/>
          </a:ln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0"/>
          </p:nvPr>
        </p:nvSpPr>
        <p:spPr>
          <a:xfrm>
            <a:off x="4243758" y="3630786"/>
            <a:ext cx="7006804" cy="15001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40646" y="2846539"/>
            <a:ext cx="4483865" cy="557410"/>
          </a:xfr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0"/>
          </p:nvPr>
        </p:nvSpPr>
        <p:spPr>
          <a:xfrm>
            <a:off x="4243758" y="3630786"/>
            <a:ext cx="7006804" cy="15001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40646" y="2846539"/>
            <a:ext cx="4483865" cy="557410"/>
          </a:xfrm>
          <a:solidFill>
            <a:srgbClr val="D63012"/>
          </a:solidFill>
          <a:ln>
            <a:noFill/>
          </a:ln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0"/>
          </p:nvPr>
        </p:nvSpPr>
        <p:spPr>
          <a:xfrm>
            <a:off x="4243758" y="3630786"/>
            <a:ext cx="7006804" cy="15001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40646" y="2846539"/>
            <a:ext cx="4483865" cy="557410"/>
          </a:xfrm>
          <a:solidFill>
            <a:srgbClr val="DC548E"/>
          </a:solidFill>
          <a:ln>
            <a:noFill/>
          </a:ln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0"/>
          </p:nvPr>
        </p:nvSpPr>
        <p:spPr>
          <a:xfrm>
            <a:off x="4243758" y="3630786"/>
            <a:ext cx="7006804" cy="15001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40646" y="2846539"/>
            <a:ext cx="4483865" cy="557410"/>
          </a:xfrm>
          <a:solidFill>
            <a:srgbClr val="F4C82B"/>
          </a:solidFill>
          <a:ln>
            <a:noFill/>
          </a:ln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0"/>
          </p:nvPr>
        </p:nvSpPr>
        <p:spPr>
          <a:xfrm>
            <a:off x="4243758" y="3630786"/>
            <a:ext cx="7006804" cy="15001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40646" y="2846539"/>
            <a:ext cx="4483865" cy="557410"/>
          </a:xfrm>
          <a:solidFill>
            <a:srgbClr val="AE2B44"/>
          </a:solidFill>
          <a:ln>
            <a:noFill/>
          </a:ln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0"/>
          </p:nvPr>
        </p:nvSpPr>
        <p:spPr>
          <a:xfrm>
            <a:off x="4243758" y="3630786"/>
            <a:ext cx="7006804" cy="15001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F267-F625-694B-A562-9FE1C1979D87}" type="datetime1">
              <a:rPr lang="fr-BE" smtClean="0"/>
              <a:pPr/>
              <a:t>19-06-17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0807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er 7"/>
          <p:cNvGrpSpPr/>
          <p:nvPr userDrawn="1"/>
        </p:nvGrpSpPr>
        <p:grpSpPr>
          <a:xfrm>
            <a:off x="0" y="2104372"/>
            <a:ext cx="264926" cy="2649256"/>
            <a:chOff x="0" y="1515649"/>
            <a:chExt cx="369518" cy="369518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515649"/>
              <a:ext cx="369518" cy="3695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885167"/>
              <a:ext cx="369518" cy="369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254685"/>
              <a:ext cx="369518" cy="3695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624203"/>
              <a:ext cx="369518" cy="369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993721"/>
              <a:ext cx="369518" cy="3695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3363239"/>
              <a:ext cx="369518" cy="3695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3732757"/>
              <a:ext cx="369518" cy="369518"/>
            </a:xfrm>
            <a:prstGeom prst="rect">
              <a:avLst/>
            </a:prstGeom>
            <a:solidFill>
              <a:srgbClr val="F4C8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4102275"/>
              <a:ext cx="369518" cy="369518"/>
            </a:xfrm>
            <a:prstGeom prst="rect">
              <a:avLst/>
            </a:prstGeom>
            <a:solidFill>
              <a:srgbClr val="DC5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4471793"/>
              <a:ext cx="369518" cy="369518"/>
            </a:xfrm>
            <a:prstGeom prst="rect">
              <a:avLst/>
            </a:prstGeom>
            <a:solidFill>
              <a:srgbClr val="D63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4841311"/>
              <a:ext cx="369518" cy="369518"/>
            </a:xfrm>
            <a:prstGeom prst="rect">
              <a:avLst/>
            </a:prstGeom>
            <a:solidFill>
              <a:srgbClr val="AE2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10979063" y="0"/>
            <a:ext cx="281836" cy="4321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4973877" cy="507078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6"/>
              </a:buClr>
              <a:buSzPct val="9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820400" y="6096668"/>
            <a:ext cx="27432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93817" y="6356350"/>
            <a:ext cx="6010364" cy="365125"/>
          </a:xfrm>
        </p:spPr>
        <p:txBody>
          <a:bodyPr/>
          <a:lstStyle>
            <a:lvl1pPr algn="l">
              <a:defRPr sz="1000" b="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DIRECTION GÉNÉRALE OPÉRATIONNELLE DE L'ÉCONOMIE, DE L'EMPLOI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97643" y="123390"/>
            <a:ext cx="44989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FE55DE8-3208-CF40-A159-DEE1B5418F1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838200" y="1825625"/>
            <a:ext cx="105156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838200" y="6279231"/>
            <a:ext cx="99822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78" t="41553" r="41536" b="41461"/>
          <a:stretch/>
        </p:blipFill>
        <p:spPr>
          <a:xfrm>
            <a:off x="838199" y="6317762"/>
            <a:ext cx="466638" cy="46663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09" y="6320861"/>
            <a:ext cx="1042471" cy="463539"/>
          </a:xfrm>
          <a:prstGeom prst="rect">
            <a:avLst/>
          </a:prstGeom>
        </p:spPr>
      </p:pic>
      <p:sp>
        <p:nvSpPr>
          <p:cNvPr id="3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1498596"/>
            <a:ext cx="9602721" cy="282960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4867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0CF3-7708-9241-B551-772EC514B8DA}" type="datetime1">
              <a:rPr lang="fr-BE" smtClean="0"/>
              <a:pPr/>
              <a:t>19-06-17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39792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7AF6-3E49-2B4B-8995-B44D15787993}" type="datetime1">
              <a:rPr lang="fr-BE" smtClean="0"/>
              <a:pPr/>
              <a:t>19-06-17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2697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F13B-21B6-4741-95CE-F799DA4A2465}" type="datetime1">
              <a:rPr lang="fr-BE" smtClean="0"/>
              <a:pPr/>
              <a:t>19-06-17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1153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C06A-EDAF-D84D-BF0E-1D4E59DA4D7E}" type="datetime1">
              <a:rPr lang="fr-BE" smtClean="0"/>
              <a:pPr/>
              <a:t>19-06-17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0554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4874-3DCA-E548-BE7A-763449C3222C}" type="datetime1">
              <a:rPr lang="fr-BE" smtClean="0"/>
              <a:pPr/>
              <a:t>19-06-17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422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0CC9-C37D-094E-8F2C-AF9770C68A15}" type="datetime1">
              <a:rPr lang="fr-BE" smtClean="0"/>
              <a:pPr/>
              <a:t>19-06-17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4681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B639-333C-4E47-9B3B-9D18FB03C84E}" type="datetime1">
              <a:rPr lang="fr-BE" smtClean="0"/>
              <a:pPr/>
              <a:t>19-06-17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842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150290" y="4286096"/>
            <a:ext cx="3893507" cy="365125"/>
          </a:xfrm>
        </p:spPr>
        <p:txBody>
          <a:bodyPr/>
          <a:lstStyle>
            <a:lvl1pPr algn="ctr">
              <a:defRPr/>
            </a:lvl1pPr>
          </a:lstStyle>
          <a:p>
            <a:fld id="{15780F20-304A-5B43-9922-B2D3D7566D7C}" type="datetime1">
              <a:rPr lang="fr-BE" smtClean="0"/>
              <a:pPr/>
              <a:t>19-06-17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78" t="41553" r="41536" b="41461"/>
          <a:stretch/>
        </p:blipFill>
        <p:spPr>
          <a:xfrm>
            <a:off x="5511452" y="2104372"/>
            <a:ext cx="1164921" cy="11649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148203" y="3356975"/>
            <a:ext cx="3895595" cy="557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47787" y="3356975"/>
            <a:ext cx="4296427" cy="557410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148203" y="3920788"/>
            <a:ext cx="3895595" cy="3380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 rot="16200000">
            <a:off x="6063743" y="2762931"/>
            <a:ext cx="64518" cy="3895595"/>
            <a:chOff x="0" y="1515649"/>
            <a:chExt cx="369518" cy="36951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515649"/>
              <a:ext cx="369518" cy="3695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885167"/>
              <a:ext cx="369518" cy="369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2254685"/>
              <a:ext cx="369518" cy="3695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2624203"/>
              <a:ext cx="369518" cy="369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2993721"/>
              <a:ext cx="369518" cy="3695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3363239"/>
              <a:ext cx="369518" cy="3695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732757"/>
              <a:ext cx="369518" cy="369518"/>
            </a:xfrm>
            <a:prstGeom prst="rect">
              <a:avLst/>
            </a:prstGeom>
            <a:solidFill>
              <a:srgbClr val="F4C8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4102275"/>
              <a:ext cx="369518" cy="369518"/>
            </a:xfrm>
            <a:prstGeom prst="rect">
              <a:avLst/>
            </a:prstGeom>
            <a:solidFill>
              <a:srgbClr val="DC5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4471793"/>
              <a:ext cx="369518" cy="369518"/>
            </a:xfrm>
            <a:prstGeom prst="rect">
              <a:avLst/>
            </a:prstGeom>
            <a:solidFill>
              <a:srgbClr val="D63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4841311"/>
              <a:ext cx="369518" cy="369518"/>
            </a:xfrm>
            <a:prstGeom prst="rect">
              <a:avLst/>
            </a:prstGeom>
            <a:solidFill>
              <a:srgbClr val="AE2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91" y="6136395"/>
            <a:ext cx="1258418" cy="559560"/>
          </a:xfrm>
          <a:prstGeom prst="rect">
            <a:avLst/>
          </a:prstGeom>
        </p:spPr>
      </p:pic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838200" y="3914383"/>
            <a:ext cx="10515600" cy="34446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/>
              </a:buClr>
              <a:buSzPct val="9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17804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150290" y="4286096"/>
            <a:ext cx="3893507" cy="365125"/>
          </a:xfrm>
        </p:spPr>
        <p:txBody>
          <a:bodyPr/>
          <a:lstStyle>
            <a:lvl1pPr algn="ctr">
              <a:defRPr/>
            </a:lvl1pPr>
          </a:lstStyle>
          <a:p>
            <a:fld id="{15780F20-304A-5B43-9922-B2D3D7566D7C}" type="datetime1">
              <a:rPr lang="fr-BE" smtClean="0"/>
              <a:pPr/>
              <a:t>19-06-17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78" t="41553" r="41536" b="41461"/>
          <a:stretch/>
        </p:blipFill>
        <p:spPr>
          <a:xfrm>
            <a:off x="5511452" y="2104372"/>
            <a:ext cx="1164921" cy="11649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148203" y="3356975"/>
            <a:ext cx="3895595" cy="557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47787" y="3356975"/>
            <a:ext cx="4296427" cy="557410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148203" y="3920788"/>
            <a:ext cx="3895595" cy="338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 rot="16200000">
            <a:off x="6063743" y="2762931"/>
            <a:ext cx="64518" cy="3895595"/>
            <a:chOff x="0" y="1515649"/>
            <a:chExt cx="369518" cy="36951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515649"/>
              <a:ext cx="369518" cy="3695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885167"/>
              <a:ext cx="369518" cy="369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2254685"/>
              <a:ext cx="369518" cy="3695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2624203"/>
              <a:ext cx="369518" cy="369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2993721"/>
              <a:ext cx="369518" cy="3695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3363239"/>
              <a:ext cx="369518" cy="3695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732757"/>
              <a:ext cx="369518" cy="369518"/>
            </a:xfrm>
            <a:prstGeom prst="rect">
              <a:avLst/>
            </a:prstGeom>
            <a:solidFill>
              <a:srgbClr val="F4C8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4102275"/>
              <a:ext cx="369518" cy="369518"/>
            </a:xfrm>
            <a:prstGeom prst="rect">
              <a:avLst/>
            </a:prstGeom>
            <a:solidFill>
              <a:srgbClr val="DC5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4471793"/>
              <a:ext cx="369518" cy="369518"/>
            </a:xfrm>
            <a:prstGeom prst="rect">
              <a:avLst/>
            </a:prstGeom>
            <a:solidFill>
              <a:srgbClr val="D63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4841311"/>
              <a:ext cx="369518" cy="369518"/>
            </a:xfrm>
            <a:prstGeom prst="rect">
              <a:avLst/>
            </a:prstGeom>
            <a:solidFill>
              <a:srgbClr val="AE2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91" y="6136395"/>
            <a:ext cx="1258418" cy="559560"/>
          </a:xfrm>
          <a:prstGeom prst="rect">
            <a:avLst/>
          </a:prstGeom>
        </p:spPr>
      </p:pic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283725" y="3914383"/>
            <a:ext cx="3624551" cy="34446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/>
              </a:buClr>
              <a:buSzPct val="9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150290" y="4286096"/>
            <a:ext cx="3893507" cy="365125"/>
          </a:xfrm>
        </p:spPr>
        <p:txBody>
          <a:bodyPr/>
          <a:lstStyle>
            <a:lvl1pPr algn="ctr">
              <a:defRPr/>
            </a:lvl1pPr>
          </a:lstStyle>
          <a:p>
            <a:fld id="{15780F20-304A-5B43-9922-B2D3D7566D7C}" type="datetime1">
              <a:rPr lang="fr-BE" smtClean="0"/>
              <a:pPr/>
              <a:t>19-06-17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78" t="41553" r="41536" b="41461"/>
          <a:stretch/>
        </p:blipFill>
        <p:spPr>
          <a:xfrm>
            <a:off x="5511452" y="2104372"/>
            <a:ext cx="1164921" cy="11649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148203" y="3356975"/>
            <a:ext cx="3895595" cy="557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47787" y="3356975"/>
            <a:ext cx="4296427" cy="557410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148203" y="3920788"/>
            <a:ext cx="3895595" cy="3380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 rot="16200000">
            <a:off x="6063743" y="2762931"/>
            <a:ext cx="64518" cy="3895595"/>
            <a:chOff x="0" y="1515649"/>
            <a:chExt cx="369518" cy="36951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515649"/>
              <a:ext cx="369518" cy="3695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885167"/>
              <a:ext cx="369518" cy="369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2254685"/>
              <a:ext cx="369518" cy="3695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2624203"/>
              <a:ext cx="369518" cy="369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2993721"/>
              <a:ext cx="369518" cy="3695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3363239"/>
              <a:ext cx="369518" cy="3695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732757"/>
              <a:ext cx="369518" cy="369518"/>
            </a:xfrm>
            <a:prstGeom prst="rect">
              <a:avLst/>
            </a:prstGeom>
            <a:solidFill>
              <a:srgbClr val="F4C8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4102275"/>
              <a:ext cx="369518" cy="369518"/>
            </a:xfrm>
            <a:prstGeom prst="rect">
              <a:avLst/>
            </a:prstGeom>
            <a:solidFill>
              <a:srgbClr val="DC5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4471793"/>
              <a:ext cx="369518" cy="369518"/>
            </a:xfrm>
            <a:prstGeom prst="rect">
              <a:avLst/>
            </a:prstGeom>
            <a:solidFill>
              <a:srgbClr val="D63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4841311"/>
              <a:ext cx="369518" cy="369518"/>
            </a:xfrm>
            <a:prstGeom prst="rect">
              <a:avLst/>
            </a:prstGeom>
            <a:solidFill>
              <a:srgbClr val="AE2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91" y="6136395"/>
            <a:ext cx="1258418" cy="559560"/>
          </a:xfrm>
          <a:prstGeom prst="rect">
            <a:avLst/>
          </a:prstGeom>
        </p:spPr>
      </p:pic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283725" y="3914383"/>
            <a:ext cx="3624551" cy="34446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accent6"/>
              </a:buClr>
              <a:buSzPct val="9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7DC6-6361-3B45-B55B-F3448F4FA197}" type="datetime1">
              <a:rPr lang="fr-BE" smtClean="0"/>
              <a:pPr/>
              <a:t>19-06-17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5DE8-3208-CF40-A159-DEE1B5418F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7622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0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56" r:id="rId19"/>
    <p:sldLayoutId id="2147483657" r:id="rId20"/>
    <p:sldLayoutId id="2147483658" r:id="rId21"/>
    <p:sldLayoutId id="214748365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economie.sociale@spw.wallonie.b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0F20-304A-5B43-9922-B2D3D7566D7C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Réforme DGO6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Entreprises d’Insertion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25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87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Subvention complémentaire disponible, pour la mise en œuvre</a:t>
            </a:r>
            <a:br>
              <a:rPr lang="fr-FR" dirty="0"/>
            </a:br>
            <a:r>
              <a:rPr lang="fr-FR" dirty="0"/>
              <a:t>des critères de l’économie sociale </a:t>
            </a:r>
            <a:r>
              <a:rPr lang="fr-FR" sz="2400" i="1" dirty="0"/>
              <a:t>(max. 30.000€ /an)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Modifications des règles de versement des subventions</a:t>
            </a:r>
          </a:p>
        </p:txBody>
      </p:sp>
      <p:sp>
        <p:nvSpPr>
          <p:cNvPr id="14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JUILLET</a:t>
            </a:r>
          </a:p>
          <a:p>
            <a:endParaRPr lang="fr-FR" dirty="0"/>
          </a:p>
        </p:txBody>
      </p:sp>
      <p:grpSp>
        <p:nvGrpSpPr>
          <p:cNvPr id="2" name="Grouper 1"/>
          <p:cNvGrpSpPr/>
          <p:nvPr/>
        </p:nvGrpSpPr>
        <p:grpSpPr>
          <a:xfrm>
            <a:off x="2809669" y="2803984"/>
            <a:ext cx="6465981" cy="644796"/>
            <a:chOff x="2809669" y="2803984"/>
            <a:chExt cx="6465981" cy="644796"/>
          </a:xfrm>
        </p:grpSpPr>
        <p:sp>
          <p:nvSpPr>
            <p:cNvPr id="15" name="Rectangle 14"/>
            <p:cNvSpPr/>
            <p:nvPr/>
          </p:nvSpPr>
          <p:spPr>
            <a:xfrm>
              <a:off x="2809669" y="2803984"/>
              <a:ext cx="6465981" cy="6447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809669" y="2926327"/>
              <a:ext cx="6465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Influencée par différents critères d’économie sociale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1064691" y="3633744"/>
            <a:ext cx="4998719" cy="922836"/>
            <a:chOff x="1064691" y="3633744"/>
            <a:chExt cx="4998719" cy="922836"/>
          </a:xfrm>
        </p:grpSpPr>
        <p:sp>
          <p:nvSpPr>
            <p:cNvPr id="25" name="Arc 24"/>
            <p:cNvSpPr/>
            <p:nvPr/>
          </p:nvSpPr>
          <p:spPr>
            <a:xfrm>
              <a:off x="5049950" y="3832680"/>
              <a:ext cx="1013460" cy="723900"/>
            </a:xfrm>
            <a:prstGeom prst="arc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64691" y="3633744"/>
              <a:ext cx="448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Nombre de travailleurs défavorisés employés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6050075" y="4304213"/>
            <a:ext cx="4951095" cy="1197247"/>
            <a:chOff x="6050075" y="4304213"/>
            <a:chExt cx="4951095" cy="1197247"/>
          </a:xfrm>
        </p:grpSpPr>
        <p:sp>
          <p:nvSpPr>
            <p:cNvPr id="28" name="Arc 27"/>
            <p:cNvSpPr/>
            <p:nvPr/>
          </p:nvSpPr>
          <p:spPr>
            <a:xfrm rot="16200000">
              <a:off x="5941490" y="4596585"/>
              <a:ext cx="1013460" cy="796290"/>
            </a:xfrm>
            <a:prstGeom prst="arc">
              <a:avLst>
                <a:gd name="adj1" fmla="val 16200000"/>
                <a:gd name="adj2" fmla="val 613740"/>
              </a:avLst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520610" y="4304213"/>
              <a:ext cx="4480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Implication des travailleurs défavorisés</a:t>
              </a:r>
            </a:p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dans la gestion de votre entreprise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1064691" y="4900046"/>
            <a:ext cx="4977969" cy="938690"/>
            <a:chOff x="1064691" y="4900046"/>
            <a:chExt cx="4977969" cy="938690"/>
          </a:xfrm>
        </p:grpSpPr>
        <p:sp>
          <p:nvSpPr>
            <p:cNvPr id="30" name="Arc 29"/>
            <p:cNvSpPr/>
            <p:nvPr/>
          </p:nvSpPr>
          <p:spPr>
            <a:xfrm>
              <a:off x="5029200" y="5114836"/>
              <a:ext cx="1013460" cy="723900"/>
            </a:xfrm>
            <a:prstGeom prst="arc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064691" y="4900046"/>
              <a:ext cx="448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Manière de répartir vos bénéfices</a:t>
              </a:r>
            </a:p>
          </p:txBody>
        </p:sp>
      </p:grpSp>
      <p:cxnSp>
        <p:nvCxnSpPr>
          <p:cNvPr id="21" name="Connecteur droit 20"/>
          <p:cNvCxnSpPr/>
          <p:nvPr/>
        </p:nvCxnSpPr>
        <p:spPr>
          <a:xfrm>
            <a:off x="6055790" y="3326437"/>
            <a:ext cx="0" cy="2190263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46555" y="5696752"/>
            <a:ext cx="1060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/>
                </a:solidFill>
              </a:rPr>
              <a:t>Règles de calcul prochainement disponibles sur le site de la Direction de l’Economie sociale </a:t>
            </a:r>
            <a:br>
              <a:rPr lang="fr-FR" sz="1600" b="1" dirty="0">
                <a:solidFill>
                  <a:schemeClr val="accent6"/>
                </a:solidFill>
              </a:rPr>
            </a:br>
            <a:r>
              <a:rPr lang="fr-FR" sz="1600" dirty="0">
                <a:solidFill>
                  <a:schemeClr val="accent6"/>
                </a:solidFill>
              </a:rPr>
              <a:t>(http://</a:t>
            </a:r>
            <a:r>
              <a:rPr lang="fr-FR" sz="1600" dirty="0" err="1">
                <a:solidFill>
                  <a:schemeClr val="accent6"/>
                </a:solidFill>
              </a:rPr>
              <a:t>economie.wallonie.be</a:t>
            </a:r>
            <a:r>
              <a:rPr lang="fr-FR" sz="1600" dirty="0">
                <a:solidFill>
                  <a:schemeClr val="accent6"/>
                </a:solidFill>
              </a:rPr>
              <a:t>/</a:t>
            </a:r>
            <a:r>
              <a:rPr lang="fr-FR" sz="1600" dirty="0" err="1">
                <a:solidFill>
                  <a:schemeClr val="accent6"/>
                </a:solidFill>
              </a:rPr>
              <a:t>Dvlp_Economique</a:t>
            </a:r>
            <a:r>
              <a:rPr lang="fr-FR" sz="1600" dirty="0">
                <a:solidFill>
                  <a:schemeClr val="accent6"/>
                </a:solidFill>
              </a:rPr>
              <a:t>/</a:t>
            </a:r>
            <a:r>
              <a:rPr lang="fr-FR" sz="1600" dirty="0" err="1">
                <a:solidFill>
                  <a:schemeClr val="accent6"/>
                </a:solidFill>
              </a:rPr>
              <a:t>Economie_sociale</a:t>
            </a:r>
            <a:r>
              <a:rPr lang="fr-FR" sz="1600" dirty="0">
                <a:solidFill>
                  <a:schemeClr val="accent6"/>
                </a:solidFill>
              </a:rPr>
              <a:t>/</a:t>
            </a:r>
            <a:r>
              <a:rPr lang="fr-FR" sz="1600" dirty="0" err="1">
                <a:solidFill>
                  <a:schemeClr val="accent6"/>
                </a:solidFill>
              </a:rPr>
              <a:t>Presentation.html</a:t>
            </a:r>
            <a:r>
              <a:rPr lang="fr-FR" sz="1600"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9073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3277554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La subvention « secrétariat social » sera supprimée</a:t>
            </a:r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Modifications des règles de versement des subventions</a:t>
            </a:r>
          </a:p>
        </p:txBody>
      </p:sp>
      <p:sp>
        <p:nvSpPr>
          <p:cNvPr id="14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JUILLET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0560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Vos avantages</a:t>
            </a:r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Modifications des règles de versement des subventions</a:t>
            </a:r>
          </a:p>
        </p:txBody>
      </p:sp>
      <p:sp>
        <p:nvSpPr>
          <p:cNvPr id="14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JUILLET</a:t>
            </a:r>
          </a:p>
          <a:p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3177540" y="2606374"/>
            <a:ext cx="3314700" cy="3314700"/>
            <a:chOff x="3177540" y="2606374"/>
            <a:chExt cx="3314700" cy="3314700"/>
          </a:xfrm>
        </p:grpSpPr>
        <p:sp>
          <p:nvSpPr>
            <p:cNvPr id="2" name="Ellipse 1"/>
            <p:cNvSpPr/>
            <p:nvPr/>
          </p:nvSpPr>
          <p:spPr>
            <a:xfrm>
              <a:off x="3177540" y="2606374"/>
              <a:ext cx="3314700" cy="3314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238500" y="3848226"/>
              <a:ext cx="32507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Méthode de liquidation</a:t>
              </a:r>
              <a:br>
                <a:rPr lang="fr-FR" sz="2000" b="1" dirty="0">
                  <a:solidFill>
                    <a:schemeClr val="bg1"/>
                  </a:solidFill>
                </a:rPr>
              </a:br>
              <a:r>
                <a:rPr lang="fr-FR" sz="2000" b="1" dirty="0">
                  <a:solidFill>
                    <a:schemeClr val="bg1"/>
                  </a:solidFill>
                </a:rPr>
                <a:t>plus rapide et répartie</a:t>
              </a: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par travailleur</a:t>
              </a:r>
              <a:endParaRPr lang="fr-FR" sz="20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6103620" y="2606374"/>
            <a:ext cx="3314700" cy="3314700"/>
            <a:chOff x="6103620" y="2606374"/>
            <a:chExt cx="3314700" cy="3314700"/>
          </a:xfrm>
        </p:grpSpPr>
        <p:sp>
          <p:nvSpPr>
            <p:cNvPr id="10" name="Ellipse 9"/>
            <p:cNvSpPr/>
            <p:nvPr/>
          </p:nvSpPr>
          <p:spPr>
            <a:xfrm>
              <a:off x="6103620" y="2606374"/>
              <a:ext cx="3314700" cy="33147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03620" y="3848226"/>
              <a:ext cx="3314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Nouvelle source</a:t>
              </a: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de financement</a:t>
              </a: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potentielle</a:t>
              </a:r>
              <a:endParaRPr lang="fr-FR" sz="20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615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6050075" y="3926057"/>
            <a:ext cx="5768545" cy="1354217"/>
            <a:chOff x="6050075" y="3926057"/>
            <a:chExt cx="5768545" cy="1354217"/>
          </a:xfrm>
        </p:grpSpPr>
        <p:sp>
          <p:nvSpPr>
            <p:cNvPr id="18" name="Arc 17"/>
            <p:cNvSpPr/>
            <p:nvPr/>
          </p:nvSpPr>
          <p:spPr>
            <a:xfrm rot="16200000">
              <a:off x="5941490" y="4211758"/>
              <a:ext cx="1013460" cy="796290"/>
            </a:xfrm>
            <a:prstGeom prst="arc">
              <a:avLst>
                <a:gd name="adj1" fmla="val 16200000"/>
                <a:gd name="adj2" fmla="val 613740"/>
              </a:avLst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520610" y="3926057"/>
              <a:ext cx="529801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  <a:r>
                <a:rPr lang="fr-FR" sz="1600" b="1" dirty="0">
                  <a:solidFill>
                    <a:schemeClr val="bg1">
                      <a:lumMod val="50000"/>
                    </a:schemeClr>
                  </a:solidFill>
                </a:rPr>
                <a:t>e solde des subventions pour</a:t>
              </a:r>
              <a:br>
                <a:rPr lang="fr-FR" sz="16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fr-FR" sz="1600" b="1" dirty="0">
                  <a:solidFill>
                    <a:schemeClr val="bg1">
                      <a:lumMod val="50000"/>
                    </a:schemeClr>
                  </a:solidFill>
                </a:rPr>
                <a:t>ces travailleurs sera calculé par</a:t>
              </a:r>
              <a:br>
                <a:rPr lang="fr-FR" sz="16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fr-FR" sz="1600" b="1" dirty="0">
                  <a:solidFill>
                    <a:schemeClr val="bg1">
                      <a:lumMod val="50000"/>
                    </a:schemeClr>
                  </a:solidFill>
                </a:rPr>
                <a:t>la Direction de l’Economie sociale et versé en une fois pour les travailleurs pour lesquels la subvention a été complètement calculée.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6050075" y="5293748"/>
            <a:ext cx="5763035" cy="1149052"/>
            <a:chOff x="6050075" y="5293748"/>
            <a:chExt cx="5763035" cy="1149052"/>
          </a:xfrm>
        </p:grpSpPr>
        <p:sp>
          <p:nvSpPr>
            <p:cNvPr id="24" name="Arc 23"/>
            <p:cNvSpPr/>
            <p:nvPr/>
          </p:nvSpPr>
          <p:spPr>
            <a:xfrm rot="16200000">
              <a:off x="5941490" y="5537925"/>
              <a:ext cx="1013460" cy="796290"/>
            </a:xfrm>
            <a:prstGeom prst="arc">
              <a:avLst>
                <a:gd name="adj1" fmla="val 16200000"/>
                <a:gd name="adj2" fmla="val 613740"/>
              </a:avLst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515100" y="5293748"/>
              <a:ext cx="52980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600" b="1" dirty="0">
                  <a:solidFill>
                    <a:schemeClr val="bg1">
                      <a:lumMod val="50000"/>
                    </a:schemeClr>
                  </a:solidFill>
                </a:rPr>
                <a:t>La Direction vous contactera</a:t>
              </a:r>
              <a:br>
                <a:rPr lang="fr-FR" sz="16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fr-FR" sz="1600" b="1" dirty="0">
                  <a:solidFill>
                    <a:schemeClr val="bg1">
                      <a:lumMod val="50000"/>
                    </a:schemeClr>
                  </a:solidFill>
                </a:rPr>
                <a:t>afin d’initier le processus.</a:t>
              </a: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Modifications des règles de versement des subventions</a:t>
            </a:r>
          </a:p>
        </p:txBody>
      </p:sp>
      <p:sp>
        <p:nvSpPr>
          <p:cNvPr id="14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JUILLET</a:t>
            </a:r>
          </a:p>
          <a:p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6050075" y="2989839"/>
            <a:ext cx="5715" cy="317474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r 1"/>
          <p:cNvGrpSpPr/>
          <p:nvPr/>
        </p:nvGrpSpPr>
        <p:grpSpPr>
          <a:xfrm>
            <a:off x="2842260" y="2426887"/>
            <a:ext cx="6591300" cy="1267496"/>
            <a:chOff x="2842260" y="2426887"/>
            <a:chExt cx="6591300" cy="1267496"/>
          </a:xfrm>
        </p:grpSpPr>
        <p:sp>
          <p:nvSpPr>
            <p:cNvPr id="15" name="Rectangle 14"/>
            <p:cNvSpPr/>
            <p:nvPr/>
          </p:nvSpPr>
          <p:spPr>
            <a:xfrm>
              <a:off x="2842260" y="2426887"/>
              <a:ext cx="6591300" cy="1267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093720" y="2549229"/>
              <a:ext cx="61417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b="1" dirty="0">
                  <a:solidFill>
                    <a:schemeClr val="bg1"/>
                  </a:solidFill>
                </a:rPr>
                <a:t>Des dispositions transitoires sont prévues concernant les subventions liées aux travailleurs engagés avant le 1</a:t>
              </a:r>
              <a:r>
                <a:rPr lang="fr-FR" sz="2000" b="1" baseline="30000" dirty="0">
                  <a:solidFill>
                    <a:schemeClr val="bg1"/>
                  </a:solidFill>
                </a:rPr>
                <a:t>er</a:t>
              </a:r>
              <a:r>
                <a:rPr lang="fr-FR" sz="2000" b="1" dirty="0">
                  <a:solidFill>
                    <a:schemeClr val="bg1"/>
                  </a:solidFill>
                </a:rPr>
                <a:t> juillet 2017. 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3093720" y="4079058"/>
            <a:ext cx="28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VOUS NE DEVEZ RIEN FAIRE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30" y="2428651"/>
            <a:ext cx="1425600" cy="13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1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Modifications des règles de versement des subventions</a:t>
            </a:r>
          </a:p>
        </p:txBody>
      </p:sp>
      <p:sp>
        <p:nvSpPr>
          <p:cNvPr id="14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JUILLET</a:t>
            </a:r>
          </a:p>
          <a:p>
            <a:endParaRPr lang="fr-FR" dirty="0"/>
          </a:p>
        </p:txBody>
      </p:sp>
      <p:grpSp>
        <p:nvGrpSpPr>
          <p:cNvPr id="2" name="Grouper 1"/>
          <p:cNvGrpSpPr/>
          <p:nvPr/>
        </p:nvGrpSpPr>
        <p:grpSpPr>
          <a:xfrm>
            <a:off x="838200" y="2541899"/>
            <a:ext cx="10629900" cy="707886"/>
            <a:chOff x="838200" y="2541899"/>
            <a:chExt cx="10629900" cy="707886"/>
          </a:xfrm>
        </p:grpSpPr>
        <p:sp>
          <p:nvSpPr>
            <p:cNvPr id="17" name="Rectangle 16"/>
            <p:cNvSpPr/>
            <p:nvPr/>
          </p:nvSpPr>
          <p:spPr>
            <a:xfrm>
              <a:off x="838200" y="2541899"/>
              <a:ext cx="10629900" cy="650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37260" y="2541899"/>
              <a:ext cx="10530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2000" b="1" dirty="0">
                  <a:solidFill>
                    <a:schemeClr val="bg1"/>
                  </a:solidFill>
                </a:rPr>
                <a:t>Où puis-je trouver des informations supplémentaires quant aux conditions d’emploi des Travailleur Défavorisé/Travailleur 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Gravement </a:t>
              </a:r>
              <a:r>
                <a:rPr lang="fr-FR" sz="2000" b="1" dirty="0">
                  <a:solidFill>
                    <a:schemeClr val="bg1"/>
                  </a:solidFill>
                </a:rPr>
                <a:t>Défavorisé ?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1916431" y="3194849"/>
            <a:ext cx="8610600" cy="2133375"/>
            <a:chOff x="1916431" y="3194849"/>
            <a:chExt cx="8610600" cy="2133375"/>
          </a:xfrm>
        </p:grpSpPr>
        <p:sp>
          <p:nvSpPr>
            <p:cNvPr id="27" name="ZoneTexte 26"/>
            <p:cNvSpPr txBox="1"/>
            <p:nvPr/>
          </p:nvSpPr>
          <p:spPr>
            <a:xfrm>
              <a:off x="1916431" y="4404894"/>
              <a:ext cx="861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6"/>
                  </a:solidFill>
                </a:rPr>
                <a:t>Sur le site internet de la Direction de l’Economie sociale à travers des fiches explicatives et disponibles à l’adresse suivante : </a:t>
              </a:r>
              <a:r>
                <a:rPr lang="fr-FR" dirty="0">
                  <a:solidFill>
                    <a:schemeClr val="accent6"/>
                  </a:solidFill>
                </a:rPr>
                <a:t>http://economie.wallonie.be/Dvlp_Economique/Economie_sociale/Presentation.html</a:t>
              </a:r>
            </a:p>
          </p:txBody>
        </p:sp>
        <p:sp>
          <p:nvSpPr>
            <p:cNvPr id="29" name="Triangle 28"/>
            <p:cNvSpPr/>
            <p:nvPr/>
          </p:nvSpPr>
          <p:spPr>
            <a:xfrm rot="10800000">
              <a:off x="6106946" y="3194849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29"/>
            <p:cNvCxnSpPr/>
            <p:nvPr/>
          </p:nvCxnSpPr>
          <p:spPr>
            <a:xfrm rot="10800000" flipH="1" flipV="1">
              <a:off x="6208285" y="3299329"/>
              <a:ext cx="1" cy="954488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4650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Modifications des règles de versement des subventions</a:t>
            </a:r>
          </a:p>
        </p:txBody>
      </p:sp>
      <p:sp>
        <p:nvSpPr>
          <p:cNvPr id="14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JUILLET</a:t>
            </a:r>
          </a:p>
          <a:p>
            <a:endParaRPr lang="fr-FR" dirty="0"/>
          </a:p>
        </p:txBody>
      </p:sp>
      <p:grpSp>
        <p:nvGrpSpPr>
          <p:cNvPr id="2" name="Grouper 1"/>
          <p:cNvGrpSpPr/>
          <p:nvPr/>
        </p:nvGrpSpPr>
        <p:grpSpPr>
          <a:xfrm>
            <a:off x="838200" y="2541899"/>
            <a:ext cx="10629900" cy="650205"/>
            <a:chOff x="838200" y="2541899"/>
            <a:chExt cx="10629900" cy="650205"/>
          </a:xfrm>
        </p:grpSpPr>
        <p:sp>
          <p:nvSpPr>
            <p:cNvPr id="17" name="Rectangle 16"/>
            <p:cNvSpPr/>
            <p:nvPr/>
          </p:nvSpPr>
          <p:spPr>
            <a:xfrm>
              <a:off x="838200" y="2541899"/>
              <a:ext cx="10629900" cy="650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37260" y="2664242"/>
              <a:ext cx="1053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2000" b="1" dirty="0">
                  <a:solidFill>
                    <a:schemeClr val="bg1"/>
                  </a:solidFill>
                </a:rPr>
                <a:t>Comment puis-je entamer les démarches afin d’avoir accès aux nouvelles subventions ?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1916431" y="3194849"/>
            <a:ext cx="8610600" cy="2964371"/>
            <a:chOff x="1916431" y="3194849"/>
            <a:chExt cx="8610600" cy="2964371"/>
          </a:xfrm>
        </p:grpSpPr>
        <p:sp>
          <p:nvSpPr>
            <p:cNvPr id="27" name="ZoneTexte 26"/>
            <p:cNvSpPr txBox="1"/>
            <p:nvPr/>
          </p:nvSpPr>
          <p:spPr>
            <a:xfrm>
              <a:off x="1916431" y="4404894"/>
              <a:ext cx="8610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6"/>
                  </a:solidFill>
                </a:rPr>
                <a:t>A partir du 1</a:t>
              </a:r>
              <a:r>
                <a:rPr lang="fr-FR" b="1" baseline="30000" dirty="0">
                  <a:solidFill>
                    <a:schemeClr val="accent6"/>
                  </a:solidFill>
                </a:rPr>
                <a:t>er</a:t>
              </a:r>
              <a:r>
                <a:rPr lang="fr-FR" b="1" dirty="0">
                  <a:solidFill>
                    <a:schemeClr val="accent6"/>
                  </a:solidFill>
                </a:rPr>
                <a:t> septembre 2017, les formulaires dématérialisés seront disponibles</a:t>
              </a:r>
              <a:br>
                <a:rPr lang="fr-FR" b="1" dirty="0">
                  <a:solidFill>
                    <a:schemeClr val="accent6"/>
                  </a:solidFill>
                </a:rPr>
              </a:br>
              <a:r>
                <a:rPr lang="fr-FR" b="1" dirty="0">
                  <a:solidFill>
                    <a:schemeClr val="accent6"/>
                  </a:solidFill>
                </a:rPr>
                <a:t>sur Mon espace concernant l’agrément, le renouvellement d’agrément et les subventions relatives aux travailleurs et à l’accompagnement social. </a:t>
              </a:r>
            </a:p>
            <a:p>
              <a:pPr algn="ctr"/>
              <a:endParaRPr lang="fr-FR" b="1" dirty="0">
                <a:solidFill>
                  <a:schemeClr val="accent6"/>
                </a:solidFill>
              </a:endParaRPr>
            </a:p>
            <a:p>
              <a:pPr algn="ctr"/>
              <a:r>
                <a:rPr lang="fr-FR" i="1" dirty="0">
                  <a:solidFill>
                    <a:schemeClr val="accent6"/>
                  </a:solidFill>
                </a:rPr>
                <a:t>Cependant, les formulaires relatifs à la subvention complémentaire et au rapport d’activités ne seront disponibles qu’à partir du </a:t>
              </a:r>
              <a:r>
                <a:rPr lang="fr-FR" b="1" i="1" dirty="0">
                  <a:solidFill>
                    <a:schemeClr val="accent6"/>
                  </a:solidFill>
                </a:rPr>
                <a:t>premier trimestre de 2018</a:t>
              </a:r>
            </a:p>
          </p:txBody>
        </p:sp>
        <p:sp>
          <p:nvSpPr>
            <p:cNvPr id="29" name="Triangle 28"/>
            <p:cNvSpPr/>
            <p:nvPr/>
          </p:nvSpPr>
          <p:spPr>
            <a:xfrm rot="10800000">
              <a:off x="6106946" y="3194849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29"/>
            <p:cNvCxnSpPr/>
            <p:nvPr/>
          </p:nvCxnSpPr>
          <p:spPr>
            <a:xfrm rot="10800000" flipH="1" flipV="1">
              <a:off x="6208285" y="3299329"/>
              <a:ext cx="1" cy="954488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7703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 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PLACE À L’ÉLECTRONIQUE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A partir du 1</a:t>
            </a:r>
            <a:r>
              <a:rPr lang="fr-FR" baseline="30000" dirty="0"/>
              <a:t>er</a:t>
            </a:r>
            <a:r>
              <a:rPr lang="fr-FR" dirty="0"/>
              <a:t> septembre, les différents formulaires</a:t>
            </a:r>
            <a:br>
              <a:rPr lang="fr-FR" dirty="0"/>
            </a:br>
            <a:r>
              <a:rPr lang="fr-FR" dirty="0"/>
              <a:t>seront dématérialisés</a:t>
            </a:r>
            <a:r>
              <a:rPr lang="mr-IN" dirty="0"/>
              <a:t>…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1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8587740" cy="507078"/>
          </a:xfrm>
        </p:spPr>
        <p:txBody>
          <a:bodyPr/>
          <a:lstStyle/>
          <a:p>
            <a:r>
              <a:rPr lang="fr-FR" dirty="0">
                <a:latin typeface="+mj-lt"/>
              </a:rPr>
              <a:t>Plus de formulaires papier, </a:t>
            </a:r>
            <a:r>
              <a:rPr lang="fr-FR" dirty="0"/>
              <a:t>PLACE À L’ÉLECTRONIQUE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2115239"/>
            <a:ext cx="10515600" cy="4061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Dématérialisation des différents formulaires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8963" y="2878009"/>
            <a:ext cx="231354" cy="231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230316" y="2819154"/>
            <a:ext cx="966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Agrément/renouvellement, subvention travailleur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et accompagnateur social, subvention complémentaire, rapport d’activités </a:t>
            </a:r>
          </a:p>
        </p:txBody>
      </p:sp>
      <p:sp>
        <p:nvSpPr>
          <p:cNvPr id="11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391080" y="2878009"/>
            <a:ext cx="9651108" cy="1892882"/>
            <a:chOff x="1391080" y="2878009"/>
            <a:chExt cx="9651108" cy="1892882"/>
          </a:xfrm>
        </p:grpSpPr>
        <p:sp>
          <p:nvSpPr>
            <p:cNvPr id="3" name="Arc 2"/>
            <p:cNvSpPr/>
            <p:nvPr/>
          </p:nvSpPr>
          <p:spPr>
            <a:xfrm rot="10800000">
              <a:off x="1391080" y="2878009"/>
              <a:ext cx="1154266" cy="1154266"/>
            </a:xfrm>
            <a:prstGeom prst="arc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4980" y="3749811"/>
              <a:ext cx="8927208" cy="1021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247628" y="3899291"/>
              <a:ext cx="87175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Il ne faudra donc plus nous l’envoyer par la poste. Vous devrez vous rendre</a:t>
              </a:r>
            </a:p>
            <a:p>
              <a:r>
                <a:rPr lang="fr-FR" sz="2000" b="1" dirty="0">
                  <a:solidFill>
                    <a:schemeClr val="bg1"/>
                  </a:solidFill>
                </a:rPr>
                <a:t>sur le site http://www.wallonie.be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2274268" y="4875895"/>
            <a:ext cx="1474040" cy="1236273"/>
            <a:chOff x="2274268" y="4875895"/>
            <a:chExt cx="1474040" cy="1236273"/>
          </a:xfrm>
        </p:grpSpPr>
        <p:sp>
          <p:nvSpPr>
            <p:cNvPr id="19" name="Triangle 18"/>
            <p:cNvSpPr/>
            <p:nvPr/>
          </p:nvSpPr>
          <p:spPr>
            <a:xfrm>
              <a:off x="2897934" y="5628991"/>
              <a:ext cx="229573" cy="1979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 flipV="1">
              <a:off x="3006197" y="5249088"/>
              <a:ext cx="5092" cy="679272"/>
            </a:xfrm>
            <a:prstGeom prst="line">
              <a:avLst/>
            </a:prstGeom>
            <a:ln w="158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2774666" y="4875895"/>
              <a:ext cx="473244" cy="473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621370" y="4950278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74268" y="5816373"/>
              <a:ext cx="1474040" cy="271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274268" y="5804391"/>
              <a:ext cx="1474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Créer un compte</a:t>
              </a:r>
              <a:endParaRPr lang="fr-FR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4370359" y="4875895"/>
            <a:ext cx="3652177" cy="1222081"/>
            <a:chOff x="4370359" y="4875895"/>
            <a:chExt cx="3652177" cy="1222081"/>
          </a:xfrm>
        </p:grpSpPr>
        <p:sp>
          <p:nvSpPr>
            <p:cNvPr id="27" name="Triangle 26"/>
            <p:cNvSpPr/>
            <p:nvPr/>
          </p:nvSpPr>
          <p:spPr>
            <a:xfrm>
              <a:off x="6083094" y="5628991"/>
              <a:ext cx="229573" cy="1979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27"/>
            <p:cNvCxnSpPr>
              <a:stCxn id="27" idx="3"/>
            </p:cNvCxnSpPr>
            <p:nvPr/>
          </p:nvCxnSpPr>
          <p:spPr>
            <a:xfrm flipH="1" flipV="1">
              <a:off x="6196448" y="5264588"/>
              <a:ext cx="1433" cy="562311"/>
            </a:xfrm>
            <a:prstGeom prst="line">
              <a:avLst/>
            </a:prstGeom>
            <a:ln w="158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5959826" y="4875895"/>
              <a:ext cx="473244" cy="473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806530" y="4950278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2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70359" y="5816373"/>
              <a:ext cx="3652177" cy="271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370359" y="5790199"/>
              <a:ext cx="3652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Identification grâce à la carte d’identité</a:t>
              </a:r>
              <a:endParaRPr lang="fr-FR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8259158" y="4875895"/>
            <a:ext cx="2783030" cy="1236273"/>
            <a:chOff x="8259158" y="4875895"/>
            <a:chExt cx="2783030" cy="1236273"/>
          </a:xfrm>
        </p:grpSpPr>
        <p:sp>
          <p:nvSpPr>
            <p:cNvPr id="33" name="Triangle 32"/>
            <p:cNvSpPr/>
            <p:nvPr/>
          </p:nvSpPr>
          <p:spPr>
            <a:xfrm>
              <a:off x="9530535" y="5628991"/>
              <a:ext cx="229573" cy="1979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/>
            <p:nvPr/>
          </p:nvCxnSpPr>
          <p:spPr>
            <a:xfrm flipV="1">
              <a:off x="9643890" y="5249088"/>
              <a:ext cx="0" cy="679272"/>
            </a:xfrm>
            <a:prstGeom prst="line">
              <a:avLst/>
            </a:prstGeom>
            <a:ln w="158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9407267" y="4875895"/>
              <a:ext cx="473244" cy="473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9253971" y="4950278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3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63997" y="5816373"/>
              <a:ext cx="2766060" cy="271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8259158" y="5804391"/>
              <a:ext cx="2783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Compléter et envoyer le formulaire</a:t>
              </a:r>
              <a:endParaRPr lang="fr-FR" sz="1400" b="1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072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Vos avantages</a:t>
            </a:r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b="0" dirty="0"/>
              <a:t>Plus de formulaires papier, </a:t>
            </a:r>
            <a:r>
              <a:rPr lang="fr-FR" dirty="0"/>
              <a:t>PLACE À L’ÉLECTRONIQUE</a:t>
            </a: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2110740" y="2606374"/>
            <a:ext cx="3314700" cy="3314700"/>
            <a:chOff x="2110740" y="2606374"/>
            <a:chExt cx="3314700" cy="3314700"/>
          </a:xfrm>
        </p:grpSpPr>
        <p:sp>
          <p:nvSpPr>
            <p:cNvPr id="2" name="Ellipse 1"/>
            <p:cNvSpPr/>
            <p:nvPr/>
          </p:nvSpPr>
          <p:spPr>
            <a:xfrm>
              <a:off x="2110740" y="2606374"/>
              <a:ext cx="3314700" cy="3314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71700" y="2821011"/>
              <a:ext cx="325075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Rapide</a:t>
              </a:r>
            </a:p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à compléter &amp; traiter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171700" y="3748281"/>
              <a:ext cx="32507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Les formulaires seront pré-remplis autant que possible sur la base de vos données officielles, enregistrées à la Banque Carrefour des Entreprises (BCE)</a:t>
              </a:r>
              <a:br>
                <a:rPr lang="fr-FR" b="1" dirty="0">
                  <a:solidFill>
                    <a:schemeClr val="bg1"/>
                  </a:solidFill>
                </a:rPr>
              </a:br>
              <a:r>
                <a:rPr lang="fr-FR" b="1" dirty="0">
                  <a:solidFill>
                    <a:schemeClr val="bg1"/>
                  </a:solidFill>
                </a:rPr>
                <a:t> notamment</a:t>
              </a:r>
              <a:endParaRPr lang="fr-FR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6103620" y="2606374"/>
            <a:ext cx="3314700" cy="3314700"/>
            <a:chOff x="6103620" y="2606374"/>
            <a:chExt cx="3314700" cy="3314700"/>
          </a:xfrm>
        </p:grpSpPr>
        <p:sp>
          <p:nvSpPr>
            <p:cNvPr id="10" name="Ellipse 9"/>
            <p:cNvSpPr/>
            <p:nvPr/>
          </p:nvSpPr>
          <p:spPr>
            <a:xfrm>
              <a:off x="6103620" y="2606374"/>
              <a:ext cx="3314700" cy="3314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03620" y="3007423"/>
              <a:ext cx="3314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Simple</a:t>
              </a:r>
              <a:endParaRPr lang="fr-FR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103620" y="3748281"/>
              <a:ext cx="33147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Le formulaire est disponible en ligne. Il n’y a donc aucun logiciel à installer,</a:t>
              </a:r>
              <a:br>
                <a:rPr lang="fr-FR" sz="2000" b="1" dirty="0">
                  <a:solidFill>
                    <a:schemeClr val="bg1"/>
                  </a:solidFill>
                </a:rPr>
              </a:br>
              <a:r>
                <a:rPr lang="fr-FR" sz="2000" b="1" dirty="0">
                  <a:solidFill>
                    <a:schemeClr val="bg1"/>
                  </a:solidFill>
                </a:rPr>
                <a:t>à l’exception du lecteur</a:t>
              </a:r>
              <a:br>
                <a:rPr lang="fr-FR" sz="2000" b="1" dirty="0">
                  <a:solidFill>
                    <a:schemeClr val="bg1"/>
                  </a:solidFill>
                </a:rPr>
              </a:br>
              <a:r>
                <a:rPr lang="fr-FR" sz="2000" b="1" dirty="0">
                  <a:solidFill>
                    <a:schemeClr val="bg1"/>
                  </a:solidFill>
                </a:rPr>
                <a:t>de carte </a:t>
              </a:r>
              <a:r>
                <a:rPr lang="fr-FR" sz="2000" b="1">
                  <a:solidFill>
                    <a:schemeClr val="bg1"/>
                  </a:solidFill>
                </a:rPr>
                <a:t>eID </a:t>
              </a:r>
              <a:r>
                <a:rPr lang="fr-FR" sz="2000" b="1" dirty="0">
                  <a:solidFill>
                    <a:schemeClr val="bg1"/>
                  </a:solidFill>
                </a:rPr>
                <a:t>(gratuit)</a:t>
              </a:r>
              <a:endParaRPr lang="fr-FR" sz="20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636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Pour vous aider</a:t>
            </a:r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b="0" dirty="0"/>
              <a:t>Plus de formulaires papier, </a:t>
            </a:r>
            <a:r>
              <a:rPr lang="fr-FR" dirty="0"/>
              <a:t>PLACE À L’ÉLECTRONIQUE</a:t>
            </a: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  <p:grpSp>
        <p:nvGrpSpPr>
          <p:cNvPr id="2" name="Grouper 1"/>
          <p:cNvGrpSpPr/>
          <p:nvPr/>
        </p:nvGrpSpPr>
        <p:grpSpPr>
          <a:xfrm>
            <a:off x="743141" y="2639837"/>
            <a:ext cx="3460112" cy="3359305"/>
            <a:chOff x="743141" y="2639837"/>
            <a:chExt cx="3460112" cy="335930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41" y="2841905"/>
              <a:ext cx="3460112" cy="3157237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838200" y="2639837"/>
              <a:ext cx="3250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/>
                  </a:solidFill>
                </a:rPr>
                <a:t>Durant la séance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4788070" y="4360885"/>
            <a:ext cx="1474040" cy="1236273"/>
            <a:chOff x="4788070" y="4360885"/>
            <a:chExt cx="1474040" cy="1236273"/>
          </a:xfrm>
        </p:grpSpPr>
        <p:sp>
          <p:nvSpPr>
            <p:cNvPr id="23" name="Triangle 22"/>
            <p:cNvSpPr/>
            <p:nvPr/>
          </p:nvSpPr>
          <p:spPr>
            <a:xfrm>
              <a:off x="5411736" y="5113981"/>
              <a:ext cx="229573" cy="1979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23"/>
            <p:cNvCxnSpPr/>
            <p:nvPr/>
          </p:nvCxnSpPr>
          <p:spPr>
            <a:xfrm flipV="1">
              <a:off x="5519999" y="4734078"/>
              <a:ext cx="5092" cy="679272"/>
            </a:xfrm>
            <a:prstGeom prst="line">
              <a:avLst/>
            </a:prstGeom>
            <a:ln w="158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5288468" y="4360885"/>
              <a:ext cx="473244" cy="473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135172" y="4435268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88070" y="5301363"/>
              <a:ext cx="1474040" cy="271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88070" y="5289381"/>
              <a:ext cx="1474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Créer un compte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6075283" y="5729316"/>
            <a:ext cx="3388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</a:rPr>
              <a:t>monespace.wallonie.be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7107417" y="4360885"/>
            <a:ext cx="1474040" cy="1236273"/>
            <a:chOff x="7107417" y="4360885"/>
            <a:chExt cx="1474040" cy="1236273"/>
          </a:xfrm>
        </p:grpSpPr>
        <p:sp>
          <p:nvSpPr>
            <p:cNvPr id="29" name="Triangle 28"/>
            <p:cNvSpPr/>
            <p:nvPr/>
          </p:nvSpPr>
          <p:spPr>
            <a:xfrm>
              <a:off x="7731083" y="5113981"/>
              <a:ext cx="229573" cy="1979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7839346" y="4734078"/>
              <a:ext cx="5092" cy="679272"/>
            </a:xfrm>
            <a:prstGeom prst="line">
              <a:avLst/>
            </a:prstGeom>
            <a:ln w="158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7607815" y="4360885"/>
              <a:ext cx="473244" cy="473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454519" y="4435268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2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07417" y="5301363"/>
              <a:ext cx="1474040" cy="271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107417" y="5289381"/>
              <a:ext cx="1474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Sauvegarder</a:t>
              </a: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9432525" y="4360885"/>
            <a:ext cx="1474040" cy="1211513"/>
            <a:chOff x="9432525" y="4360885"/>
            <a:chExt cx="1474040" cy="1211513"/>
          </a:xfrm>
        </p:grpSpPr>
        <p:sp>
          <p:nvSpPr>
            <p:cNvPr id="40" name="Triangle 39"/>
            <p:cNvSpPr/>
            <p:nvPr/>
          </p:nvSpPr>
          <p:spPr>
            <a:xfrm>
              <a:off x="10056191" y="5113981"/>
              <a:ext cx="229573" cy="1979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/>
            <p:cNvCxnSpPr/>
            <p:nvPr/>
          </p:nvCxnSpPr>
          <p:spPr>
            <a:xfrm flipV="1">
              <a:off x="10164454" y="4734078"/>
              <a:ext cx="5092" cy="679272"/>
            </a:xfrm>
            <a:prstGeom prst="line">
              <a:avLst/>
            </a:prstGeom>
            <a:ln w="158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9932923" y="4360885"/>
              <a:ext cx="473244" cy="473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9779627" y="4435268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3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432525" y="5301363"/>
              <a:ext cx="1474040" cy="271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9432525" y="5289381"/>
              <a:ext cx="1474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Envoyer le formulaire</a:t>
              </a:r>
              <a:endParaRPr lang="fr-FR" sz="11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3588467" y="2565946"/>
            <a:ext cx="7759069" cy="1356892"/>
            <a:chOff x="3588467" y="2565946"/>
            <a:chExt cx="7759069" cy="1356892"/>
          </a:xfrm>
        </p:grpSpPr>
        <p:sp>
          <p:nvSpPr>
            <p:cNvPr id="18" name="ZoneTexte 17"/>
            <p:cNvSpPr txBox="1"/>
            <p:nvPr/>
          </p:nvSpPr>
          <p:spPr>
            <a:xfrm>
              <a:off x="4788070" y="3553506"/>
              <a:ext cx="655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fr-FR" dirty="0"/>
                <a:t>Des personnes sont là pour vous montrer comment faire pour :</a:t>
              </a:r>
            </a:p>
          </p:txBody>
        </p:sp>
        <p:sp>
          <p:nvSpPr>
            <p:cNvPr id="46" name="Arc 45"/>
            <p:cNvSpPr/>
            <p:nvPr/>
          </p:nvSpPr>
          <p:spPr>
            <a:xfrm rot="10800000">
              <a:off x="3588467" y="2565946"/>
              <a:ext cx="1154266" cy="1154266"/>
            </a:xfrm>
            <a:prstGeom prst="arc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11100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 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En bref, ce qui va changer pour vous</a:t>
            </a:r>
            <a:r>
              <a:rPr lang="mr-IN" dirty="0"/>
              <a:t>…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88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Pour vous aider</a:t>
            </a:r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b="0" dirty="0"/>
              <a:t>Plus de formulaires papier, </a:t>
            </a:r>
            <a:r>
              <a:rPr lang="fr-FR" dirty="0"/>
              <a:t>PLACE À L’ÉLECTRONIQUE</a:t>
            </a: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838200" y="2639837"/>
            <a:ext cx="3250752" cy="3392662"/>
            <a:chOff x="838200" y="2639837"/>
            <a:chExt cx="3250752" cy="3392662"/>
          </a:xfrm>
        </p:grpSpPr>
        <p:sp>
          <p:nvSpPr>
            <p:cNvPr id="19" name="ZoneTexte 18"/>
            <p:cNvSpPr txBox="1"/>
            <p:nvPr/>
          </p:nvSpPr>
          <p:spPr>
            <a:xfrm>
              <a:off x="838200" y="2639837"/>
              <a:ext cx="3250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/>
                  </a:solidFill>
                </a:rPr>
                <a:t>Après la séance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37" y="2841904"/>
              <a:ext cx="2383242" cy="3190595"/>
            </a:xfrm>
            <a:prstGeom prst="rect">
              <a:avLst/>
            </a:prstGeom>
          </p:spPr>
        </p:pic>
      </p:grpSp>
      <p:grpSp>
        <p:nvGrpSpPr>
          <p:cNvPr id="8" name="Grouper 7"/>
          <p:cNvGrpSpPr/>
          <p:nvPr/>
        </p:nvGrpSpPr>
        <p:grpSpPr>
          <a:xfrm>
            <a:off x="3588467" y="2565946"/>
            <a:ext cx="7534122" cy="1889597"/>
            <a:chOff x="3588467" y="2565946"/>
            <a:chExt cx="7534122" cy="1889597"/>
          </a:xfrm>
        </p:grpSpPr>
        <p:sp>
          <p:nvSpPr>
            <p:cNvPr id="18" name="ZoneTexte 17"/>
            <p:cNvSpPr txBox="1"/>
            <p:nvPr/>
          </p:nvSpPr>
          <p:spPr>
            <a:xfrm>
              <a:off x="4563123" y="3532213"/>
              <a:ext cx="65594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fr-FR" dirty="0"/>
                <a:t>Vous trouverez un document pour vous guider en cas de problème</a:t>
              </a:r>
              <a:br>
                <a:rPr lang="fr-FR" dirty="0"/>
              </a:br>
              <a:r>
                <a:rPr lang="fr-FR" dirty="0"/>
                <a:t>sur le site de la Direction de l’Economie sociale.</a:t>
              </a:r>
              <a:br>
                <a:rPr lang="fr-FR" dirty="0"/>
              </a:br>
              <a:endParaRPr lang="fr-FR" dirty="0"/>
            </a:p>
          </p:txBody>
        </p:sp>
        <p:sp>
          <p:nvSpPr>
            <p:cNvPr id="35" name="Arc 34"/>
            <p:cNvSpPr/>
            <p:nvPr/>
          </p:nvSpPr>
          <p:spPr>
            <a:xfrm rot="10800000">
              <a:off x="3588467" y="2565946"/>
              <a:ext cx="1154266" cy="1154266"/>
            </a:xfrm>
            <a:prstGeom prst="arc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Arc 15"/>
          <p:cNvSpPr/>
          <p:nvPr/>
        </p:nvSpPr>
        <p:spPr>
          <a:xfrm rot="10800000">
            <a:off x="3588467" y="3818647"/>
            <a:ext cx="1154266" cy="1154266"/>
          </a:xfrm>
          <a:prstGeom prst="arc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563123" y="4821646"/>
            <a:ext cx="568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Aide individualisée pour l’attribution des rôles dans l’outil</a:t>
            </a:r>
          </a:p>
        </p:txBody>
      </p:sp>
    </p:spTree>
    <p:extLst>
      <p:ext uri="{BB962C8B-B14F-4D97-AF65-F5344CB8AC3E}">
        <p14:creationId xmlns="" xmlns:p14="http://schemas.microsoft.com/office/powerpoint/2010/main" val="10113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Pour vous aider</a:t>
            </a:r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b="0" dirty="0"/>
              <a:t>Plus de formulaires papier, </a:t>
            </a:r>
            <a:r>
              <a:rPr lang="fr-FR" dirty="0"/>
              <a:t>PLACE À L’ÉLECTRONIQUE</a:t>
            </a: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3588467" y="2565946"/>
            <a:ext cx="7534122" cy="1366377"/>
            <a:chOff x="3588467" y="2565946"/>
            <a:chExt cx="7534122" cy="1366377"/>
          </a:xfrm>
        </p:grpSpPr>
        <p:sp>
          <p:nvSpPr>
            <p:cNvPr id="18" name="ZoneTexte 17"/>
            <p:cNvSpPr txBox="1"/>
            <p:nvPr/>
          </p:nvSpPr>
          <p:spPr>
            <a:xfrm>
              <a:off x="4563123" y="3532213"/>
              <a:ext cx="6559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lvl="0"/>
              <a:r>
                <a:rPr lang="fr-FR" dirty="0"/>
                <a:t>Helpdesk – problèmes techniques : </a:t>
              </a:r>
              <a:r>
                <a:rPr lang="fr-FR" sz="2000" dirty="0">
                  <a:solidFill>
                    <a:schemeClr val="accent5"/>
                  </a:solidFill>
                </a:rPr>
                <a:t>078 79 01 02 </a:t>
              </a:r>
            </a:p>
          </p:txBody>
        </p:sp>
        <p:sp>
          <p:nvSpPr>
            <p:cNvPr id="35" name="Arc 34"/>
            <p:cNvSpPr/>
            <p:nvPr/>
          </p:nvSpPr>
          <p:spPr>
            <a:xfrm rot="10800000">
              <a:off x="3588467" y="2565946"/>
              <a:ext cx="1154266" cy="1154266"/>
            </a:xfrm>
            <a:prstGeom prst="arc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838200" y="2430780"/>
            <a:ext cx="3250752" cy="3882001"/>
            <a:chOff x="838200" y="2430780"/>
            <a:chExt cx="3250752" cy="3882001"/>
          </a:xfrm>
        </p:grpSpPr>
        <p:sp>
          <p:nvSpPr>
            <p:cNvPr id="19" name="ZoneTexte 18"/>
            <p:cNvSpPr txBox="1"/>
            <p:nvPr/>
          </p:nvSpPr>
          <p:spPr>
            <a:xfrm>
              <a:off x="838200" y="2639837"/>
              <a:ext cx="3250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/>
                  </a:solidFill>
                </a:rPr>
                <a:t>Après la séance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04" y="2430780"/>
              <a:ext cx="2899695" cy="3882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9757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grpSp>
        <p:nvGrpSpPr>
          <p:cNvPr id="2" name="Grouper 1"/>
          <p:cNvGrpSpPr/>
          <p:nvPr/>
        </p:nvGrpSpPr>
        <p:grpSpPr>
          <a:xfrm>
            <a:off x="2842260" y="2426887"/>
            <a:ext cx="6591300" cy="954942"/>
            <a:chOff x="2842260" y="2426887"/>
            <a:chExt cx="6591300" cy="954942"/>
          </a:xfrm>
        </p:grpSpPr>
        <p:sp>
          <p:nvSpPr>
            <p:cNvPr id="15" name="Rectangle 14"/>
            <p:cNvSpPr/>
            <p:nvPr/>
          </p:nvSpPr>
          <p:spPr>
            <a:xfrm>
              <a:off x="2842260" y="2426887"/>
              <a:ext cx="6591300" cy="954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093720" y="2549229"/>
              <a:ext cx="6141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b="1" dirty="0">
                  <a:solidFill>
                    <a:schemeClr val="bg1"/>
                  </a:solidFill>
                </a:rPr>
                <a:t>La déclaration de créance garde son format papier,</a:t>
              </a:r>
              <a:br>
                <a:rPr lang="fr-FR" sz="2000" b="1" dirty="0">
                  <a:solidFill>
                    <a:schemeClr val="bg1"/>
                  </a:solidFill>
                </a:rPr>
              </a:br>
              <a:r>
                <a:rPr lang="fr-FR" sz="2000" b="1" dirty="0">
                  <a:solidFill>
                    <a:schemeClr val="bg1"/>
                  </a:solidFill>
                </a:rPr>
                <a:t>à envoyer par courrier postal.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2842260" y="4165098"/>
            <a:ext cx="6591300" cy="1542027"/>
            <a:chOff x="2842260" y="4165098"/>
            <a:chExt cx="6591300" cy="1542027"/>
          </a:xfrm>
        </p:grpSpPr>
        <p:sp>
          <p:nvSpPr>
            <p:cNvPr id="17" name="Rectangle 16"/>
            <p:cNvSpPr/>
            <p:nvPr/>
          </p:nvSpPr>
          <p:spPr>
            <a:xfrm>
              <a:off x="2842260" y="4165098"/>
              <a:ext cx="6591300" cy="1542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093720" y="4287441"/>
              <a:ext cx="6141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b="1" dirty="0">
                  <a:solidFill>
                    <a:schemeClr val="bg1"/>
                  </a:solidFill>
                </a:rPr>
                <a:t>Les documents relatifs aux travailleurs engagés avant le 1</a:t>
              </a:r>
              <a:r>
                <a:rPr lang="fr-FR" sz="2000" b="1" baseline="30000" dirty="0">
                  <a:solidFill>
                    <a:schemeClr val="bg1"/>
                  </a:solidFill>
                </a:rPr>
                <a:t>er</a:t>
              </a:r>
              <a:r>
                <a:rPr lang="fr-FR" sz="2000" b="1" dirty="0">
                  <a:solidFill>
                    <a:schemeClr val="bg1"/>
                  </a:solidFill>
                </a:rPr>
                <a:t> juillet continueront à être traités au format papier et ce jusqu’au paiement du solde de leur subvention (voir point 1)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6106946" y="3299329"/>
            <a:ext cx="229573" cy="833659"/>
            <a:chOff x="6106946" y="3299329"/>
            <a:chExt cx="229573" cy="833659"/>
          </a:xfrm>
        </p:grpSpPr>
        <p:sp>
          <p:nvSpPr>
            <p:cNvPr id="26" name="Triangle 25"/>
            <p:cNvSpPr/>
            <p:nvPr/>
          </p:nvSpPr>
          <p:spPr>
            <a:xfrm rot="10800000">
              <a:off x="6106946" y="3935080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27"/>
            <p:cNvCxnSpPr/>
            <p:nvPr/>
          </p:nvCxnSpPr>
          <p:spPr>
            <a:xfrm flipH="1">
              <a:off x="6208285" y="3299329"/>
              <a:ext cx="1" cy="635751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838200" y="958468"/>
            <a:ext cx="10509336" cy="50707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b="0"/>
              <a:t>Plus de formulaires papier, </a:t>
            </a:r>
            <a:r>
              <a:rPr lang="fr-FR"/>
              <a:t>PLACE À L’ÉLECTRONIQUE</a:t>
            </a:r>
            <a:endParaRPr lang="fr-FR" dirty="0"/>
          </a:p>
        </p:txBody>
      </p:sp>
      <p:sp>
        <p:nvSpPr>
          <p:cNvPr id="30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30" y="2114771"/>
            <a:ext cx="1425600" cy="13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58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grpSp>
        <p:nvGrpSpPr>
          <p:cNvPr id="2" name="Grouper 1"/>
          <p:cNvGrpSpPr/>
          <p:nvPr/>
        </p:nvGrpSpPr>
        <p:grpSpPr>
          <a:xfrm>
            <a:off x="838200" y="2541899"/>
            <a:ext cx="10629900" cy="650205"/>
            <a:chOff x="838200" y="2541899"/>
            <a:chExt cx="10629900" cy="650205"/>
          </a:xfrm>
        </p:grpSpPr>
        <p:sp>
          <p:nvSpPr>
            <p:cNvPr id="17" name="Rectangle 16"/>
            <p:cNvSpPr/>
            <p:nvPr/>
          </p:nvSpPr>
          <p:spPr>
            <a:xfrm>
              <a:off x="838200" y="2541899"/>
              <a:ext cx="10629900" cy="650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37260" y="2664242"/>
              <a:ext cx="1053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2000" b="1" dirty="0">
                  <a:solidFill>
                    <a:schemeClr val="bg1"/>
                  </a:solidFill>
                </a:rPr>
                <a:t>Comment être sûr que le formulaire est bien complet et qu’il a bien été reçu ?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2898914" y="4591974"/>
            <a:ext cx="2013834" cy="1503867"/>
            <a:chOff x="2898914" y="4591974"/>
            <a:chExt cx="2013834" cy="1503867"/>
          </a:xfrm>
        </p:grpSpPr>
        <p:sp>
          <p:nvSpPr>
            <p:cNvPr id="15" name="Triangle 14"/>
            <p:cNvSpPr/>
            <p:nvPr/>
          </p:nvSpPr>
          <p:spPr>
            <a:xfrm>
              <a:off x="3789030" y="5345070"/>
              <a:ext cx="229573" cy="197908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15"/>
            <p:cNvCxnSpPr/>
            <p:nvPr/>
          </p:nvCxnSpPr>
          <p:spPr>
            <a:xfrm flipV="1">
              <a:off x="3897293" y="4965167"/>
              <a:ext cx="5092" cy="679272"/>
            </a:xfrm>
            <a:prstGeom prst="line">
              <a:avLst/>
            </a:prstGeom>
            <a:ln w="1587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3665762" y="4591974"/>
              <a:ext cx="473244" cy="47324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512466" y="4666357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02944" y="5520470"/>
              <a:ext cx="2009804" cy="57537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898914" y="5530917"/>
              <a:ext cx="2009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Accusé de réception</a:t>
              </a:r>
            </a:p>
            <a:p>
              <a:pPr algn="ctr"/>
              <a:r>
                <a:rPr lang="fr-FR" sz="1400" i="1" dirty="0">
                  <a:solidFill>
                    <a:schemeClr val="bg1"/>
                  </a:solidFill>
                </a:rPr>
                <a:t>Réception du document</a:t>
              </a: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5162577" y="4591974"/>
            <a:ext cx="2092443" cy="1503867"/>
            <a:chOff x="5162577" y="4591974"/>
            <a:chExt cx="2092443" cy="1503867"/>
          </a:xfrm>
        </p:grpSpPr>
        <p:sp>
          <p:nvSpPr>
            <p:cNvPr id="24" name="Triangle 23"/>
            <p:cNvSpPr/>
            <p:nvPr/>
          </p:nvSpPr>
          <p:spPr>
            <a:xfrm>
              <a:off x="6108377" y="5345070"/>
              <a:ext cx="229573" cy="197908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/>
            <p:cNvCxnSpPr/>
            <p:nvPr/>
          </p:nvCxnSpPr>
          <p:spPr>
            <a:xfrm flipV="1">
              <a:off x="6216640" y="4965167"/>
              <a:ext cx="5092" cy="679272"/>
            </a:xfrm>
            <a:prstGeom prst="line">
              <a:avLst/>
            </a:prstGeom>
            <a:ln w="1587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/>
            <p:cNvSpPr/>
            <p:nvPr/>
          </p:nvSpPr>
          <p:spPr>
            <a:xfrm>
              <a:off x="5985109" y="4591974"/>
              <a:ext cx="473244" cy="47324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831813" y="4666357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2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15768" y="5520470"/>
              <a:ext cx="2009804" cy="57537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162577" y="5530917"/>
              <a:ext cx="20924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Accusé de complétude</a:t>
              </a:r>
            </a:p>
            <a:p>
              <a:pPr algn="ctr"/>
              <a:r>
                <a:rPr lang="fr-FR" sz="1400" i="1" dirty="0">
                  <a:solidFill>
                    <a:schemeClr val="bg1"/>
                  </a:solidFill>
                </a:rPr>
                <a:t>Complétude du document</a:t>
              </a: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7479459" y="4591974"/>
            <a:ext cx="2150671" cy="1677607"/>
            <a:chOff x="7479459" y="4591974"/>
            <a:chExt cx="2150671" cy="1677607"/>
          </a:xfrm>
        </p:grpSpPr>
        <p:grpSp>
          <p:nvGrpSpPr>
            <p:cNvPr id="12" name="Grouper 11"/>
            <p:cNvGrpSpPr/>
            <p:nvPr/>
          </p:nvGrpSpPr>
          <p:grpSpPr>
            <a:xfrm>
              <a:off x="7549893" y="4591974"/>
              <a:ext cx="2009804" cy="1661342"/>
              <a:chOff x="7549893" y="4591974"/>
              <a:chExt cx="2009804" cy="1661342"/>
            </a:xfrm>
          </p:grpSpPr>
          <p:sp>
            <p:nvSpPr>
              <p:cNvPr id="33" name="Triangle 32"/>
              <p:cNvSpPr/>
              <p:nvPr/>
            </p:nvSpPr>
            <p:spPr>
              <a:xfrm>
                <a:off x="8433485" y="5345070"/>
                <a:ext cx="229573" cy="197908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 flipV="1">
                <a:off x="8541748" y="4965167"/>
                <a:ext cx="5092" cy="679272"/>
              </a:xfrm>
              <a:prstGeom prst="line">
                <a:avLst/>
              </a:prstGeom>
              <a:ln w="15875"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/>
              <p:cNvSpPr/>
              <p:nvPr/>
            </p:nvSpPr>
            <p:spPr>
              <a:xfrm>
                <a:off x="8310217" y="4591974"/>
                <a:ext cx="473244" cy="47324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8156921" y="4666357"/>
                <a:ext cx="7798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3</a:t>
                </a:r>
                <a:endParaRPr lang="fr-FR" sz="16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549893" y="5520470"/>
                <a:ext cx="2009804" cy="73284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ZoneTexte 41"/>
            <p:cNvSpPr txBox="1"/>
            <p:nvPr/>
          </p:nvSpPr>
          <p:spPr>
            <a:xfrm>
              <a:off x="7479459" y="5530917"/>
              <a:ext cx="21506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Réponse à votre demande</a:t>
              </a:r>
            </a:p>
            <a:p>
              <a:pPr algn="ctr"/>
              <a:r>
                <a:rPr lang="fr-FR" sz="1400" b="1" i="1" dirty="0">
                  <a:solidFill>
                    <a:schemeClr val="bg1"/>
                  </a:solidFill>
                </a:rPr>
                <a:t>Par la Direction de l’Economie Sociale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1916431" y="3194849"/>
            <a:ext cx="8610600" cy="1237191"/>
            <a:chOff x="1916431" y="3194849"/>
            <a:chExt cx="8610600" cy="1237191"/>
          </a:xfrm>
        </p:grpSpPr>
        <p:sp>
          <p:nvSpPr>
            <p:cNvPr id="29" name="Triangle 28"/>
            <p:cNvSpPr/>
            <p:nvPr/>
          </p:nvSpPr>
          <p:spPr>
            <a:xfrm rot="10800000">
              <a:off x="6106946" y="3194849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29"/>
            <p:cNvCxnSpPr/>
            <p:nvPr/>
          </p:nvCxnSpPr>
          <p:spPr>
            <a:xfrm flipH="1">
              <a:off x="6208284" y="3262732"/>
              <a:ext cx="1" cy="799976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1916431" y="4062708"/>
              <a:ext cx="861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solidFill>
                    <a:schemeClr val="accent6"/>
                  </a:solidFill>
                </a:rPr>
                <a:t>Vous recevrez :</a:t>
              </a:r>
              <a:endParaRPr lang="fr-FR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838200" y="958468"/>
            <a:ext cx="10509336" cy="50707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b="0"/>
              <a:t>Plus de formulaires papier, </a:t>
            </a:r>
            <a:r>
              <a:rPr lang="fr-FR"/>
              <a:t>PLACE À L’ÉLECTRONIQUE</a:t>
            </a:r>
            <a:endParaRPr lang="fr-FR" dirty="0"/>
          </a:p>
        </p:txBody>
      </p:sp>
      <p:sp>
        <p:nvSpPr>
          <p:cNvPr id="45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767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Modifications des règles de versement des subventions</a:t>
            </a:r>
          </a:p>
        </p:txBody>
      </p:sp>
      <p:sp>
        <p:nvSpPr>
          <p:cNvPr id="14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JUILLET</a:t>
            </a:r>
          </a:p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838201" y="3550735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Les formulaires </a:t>
            </a:r>
            <a:r>
              <a:rPr lang="fr-FR" b="1">
                <a:solidFill>
                  <a:schemeClr val="accent6"/>
                </a:solidFill>
              </a:rPr>
              <a:t>sont pré-remplis par </a:t>
            </a:r>
            <a:r>
              <a:rPr lang="fr-FR" b="1" dirty="0">
                <a:solidFill>
                  <a:schemeClr val="accent6"/>
                </a:solidFill>
              </a:rPr>
              <a:t>deux types de données :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838200" y="2541899"/>
            <a:ext cx="10629900" cy="850858"/>
            <a:chOff x="838200" y="2541899"/>
            <a:chExt cx="10629900" cy="850858"/>
          </a:xfrm>
        </p:grpSpPr>
        <p:grpSp>
          <p:nvGrpSpPr>
            <p:cNvPr id="2" name="Grouper 1"/>
            <p:cNvGrpSpPr/>
            <p:nvPr/>
          </p:nvGrpSpPr>
          <p:grpSpPr>
            <a:xfrm>
              <a:off x="838200" y="2541899"/>
              <a:ext cx="10629900" cy="650205"/>
              <a:chOff x="838200" y="2541899"/>
              <a:chExt cx="10629900" cy="65020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38200" y="2541899"/>
                <a:ext cx="10629900" cy="6502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937260" y="2664242"/>
                <a:ext cx="10530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sz="2000" b="1" dirty="0">
                    <a:solidFill>
                      <a:schemeClr val="bg1"/>
                    </a:solidFill>
                  </a:rPr>
                  <a:t>Que faire si les informations </a:t>
                </a:r>
                <a:r>
                  <a:rPr lang="fr-FR" sz="2000" b="1" dirty="0" err="1">
                    <a:solidFill>
                      <a:schemeClr val="bg1"/>
                    </a:solidFill>
                  </a:rPr>
                  <a:t>pré-remplies</a:t>
                </a:r>
                <a:r>
                  <a:rPr lang="fr-FR" sz="2000" b="1" dirty="0">
                    <a:solidFill>
                      <a:schemeClr val="bg1"/>
                    </a:solidFill>
                  </a:rPr>
                  <a:t> dans le formulaire ne sont pas correctes ?</a:t>
                </a:r>
              </a:p>
            </p:txBody>
          </p:sp>
        </p:grpSp>
        <p:sp>
          <p:nvSpPr>
            <p:cNvPr id="29" name="Triangle 28"/>
            <p:cNvSpPr/>
            <p:nvPr/>
          </p:nvSpPr>
          <p:spPr>
            <a:xfrm rot="10800000">
              <a:off x="6106946" y="3194849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3794760" y="3992311"/>
            <a:ext cx="5169686" cy="1200329"/>
            <a:chOff x="3794760" y="3992311"/>
            <a:chExt cx="5169686" cy="1200329"/>
          </a:xfrm>
        </p:grpSpPr>
        <p:sp>
          <p:nvSpPr>
            <p:cNvPr id="15" name="Rectangle 14"/>
            <p:cNvSpPr/>
            <p:nvPr/>
          </p:nvSpPr>
          <p:spPr>
            <a:xfrm>
              <a:off x="3794760" y="4076514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151317" y="3992311"/>
              <a:ext cx="48131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Les données sources provenant des informations que vous avez transmises à la Banque Carrefour des Entreprises (telles que l’adresse de votre siège social, votre code NACE, </a:t>
              </a:r>
              <a:r>
                <a:rPr lang="mr-IN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</a:t>
              </a:r>
              <a:r>
                <a:rPr lang="nl-B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).</a:t>
              </a:r>
              <a:endParaRPr lang="fr-FR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3794760" y="5312830"/>
            <a:ext cx="5169686" cy="923330"/>
            <a:chOff x="3794760" y="5312830"/>
            <a:chExt cx="5169686" cy="923330"/>
          </a:xfrm>
        </p:grpSpPr>
        <p:sp>
          <p:nvSpPr>
            <p:cNvPr id="20" name="Rectangle 19"/>
            <p:cNvSpPr/>
            <p:nvPr/>
          </p:nvSpPr>
          <p:spPr>
            <a:xfrm>
              <a:off x="3794760" y="5397033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151317" y="5312830"/>
              <a:ext cx="4813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Les données basiques en possession de l’administration (telles quel le type d’entreprise, la personne de contact …).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508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grpSp>
        <p:nvGrpSpPr>
          <p:cNvPr id="8" name="Grouper 7"/>
          <p:cNvGrpSpPr/>
          <p:nvPr/>
        </p:nvGrpSpPr>
        <p:grpSpPr>
          <a:xfrm>
            <a:off x="838200" y="2541899"/>
            <a:ext cx="10629900" cy="850858"/>
            <a:chOff x="838200" y="2541899"/>
            <a:chExt cx="10629900" cy="850858"/>
          </a:xfrm>
        </p:grpSpPr>
        <p:grpSp>
          <p:nvGrpSpPr>
            <p:cNvPr id="2" name="Grouper 1"/>
            <p:cNvGrpSpPr/>
            <p:nvPr/>
          </p:nvGrpSpPr>
          <p:grpSpPr>
            <a:xfrm>
              <a:off x="838200" y="2541899"/>
              <a:ext cx="10629900" cy="650205"/>
              <a:chOff x="838200" y="2541899"/>
              <a:chExt cx="10629900" cy="65020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38200" y="2541899"/>
                <a:ext cx="10629900" cy="6502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937260" y="2664242"/>
                <a:ext cx="10530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sz="2000" b="1" dirty="0">
                    <a:solidFill>
                      <a:schemeClr val="bg1"/>
                    </a:solidFill>
                  </a:rPr>
                  <a:t>Que faire si les informations </a:t>
                </a:r>
                <a:r>
                  <a:rPr lang="fr-FR" sz="2000" b="1" dirty="0" err="1">
                    <a:solidFill>
                      <a:schemeClr val="bg1"/>
                    </a:solidFill>
                  </a:rPr>
                  <a:t>pré-remplies</a:t>
                </a:r>
                <a:r>
                  <a:rPr lang="fr-FR" sz="2000" b="1" dirty="0">
                    <a:solidFill>
                      <a:schemeClr val="bg1"/>
                    </a:solidFill>
                  </a:rPr>
                  <a:t> dans le formulaire ne sont pas correctes ?</a:t>
                </a:r>
              </a:p>
            </p:txBody>
          </p:sp>
        </p:grpSp>
        <p:sp>
          <p:nvSpPr>
            <p:cNvPr id="29" name="Triangle 28"/>
            <p:cNvSpPr/>
            <p:nvPr/>
          </p:nvSpPr>
          <p:spPr>
            <a:xfrm rot="10800000">
              <a:off x="6106946" y="3194849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887730" y="3599209"/>
            <a:ext cx="10629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Les données basiques sont modifiables directement dans le formulaire (et seront réutilisées comme telles dans les autres formulaires pré-remplis).</a:t>
            </a:r>
          </a:p>
          <a:p>
            <a:pPr algn="ctr"/>
            <a:endParaRPr lang="fr-FR" b="1" dirty="0">
              <a:solidFill>
                <a:schemeClr val="accent6"/>
              </a:solidFill>
            </a:endParaRPr>
          </a:p>
          <a:p>
            <a:pPr algn="ctr"/>
            <a:r>
              <a:rPr lang="fr-FR" b="1" dirty="0">
                <a:solidFill>
                  <a:schemeClr val="accent6"/>
                </a:solidFill>
              </a:rPr>
              <a:t>En revanche, les données sources provenant de la BCE ne sont pas modifiables directement et impliquent que vous preniez contact directement avec la BCE afin de les modifier.</a:t>
            </a:r>
          </a:p>
          <a:p>
            <a:pPr algn="ctr"/>
            <a:endParaRPr lang="fr-FR" b="1" dirty="0">
              <a:solidFill>
                <a:schemeClr val="accent6"/>
              </a:solidFill>
            </a:endParaRPr>
          </a:p>
          <a:p>
            <a:pPr algn="ctr"/>
            <a:r>
              <a:rPr lang="fr-FR" b="1" dirty="0">
                <a:solidFill>
                  <a:schemeClr val="accent6"/>
                </a:solidFill>
              </a:rPr>
              <a:t>Une fois modifiées, vos données seront automatiquement mises à jour dans le formulaire.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38200" y="958468"/>
            <a:ext cx="10509336" cy="50707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b="0"/>
              <a:t>Plus de formulaires papier, </a:t>
            </a:r>
            <a:r>
              <a:rPr lang="fr-FR"/>
              <a:t>PLACE À L’ÉLECTRONIQUE</a:t>
            </a:r>
            <a:endParaRPr lang="fr-FR" dirty="0"/>
          </a:p>
        </p:txBody>
      </p:sp>
      <p:sp>
        <p:nvSpPr>
          <p:cNvPr id="26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846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grpSp>
        <p:nvGrpSpPr>
          <p:cNvPr id="3" name="Grouper 2"/>
          <p:cNvGrpSpPr/>
          <p:nvPr/>
        </p:nvGrpSpPr>
        <p:grpSpPr>
          <a:xfrm>
            <a:off x="838200" y="2541899"/>
            <a:ext cx="10629900" cy="650205"/>
            <a:chOff x="838200" y="2541899"/>
            <a:chExt cx="10629900" cy="650205"/>
          </a:xfrm>
        </p:grpSpPr>
        <p:sp>
          <p:nvSpPr>
            <p:cNvPr id="17" name="Rectangle 16"/>
            <p:cNvSpPr/>
            <p:nvPr/>
          </p:nvSpPr>
          <p:spPr>
            <a:xfrm>
              <a:off x="838200" y="2541899"/>
              <a:ext cx="10629900" cy="650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37260" y="2664242"/>
              <a:ext cx="1053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2000" b="1" dirty="0">
                  <a:solidFill>
                    <a:schemeClr val="bg1"/>
                  </a:solidFill>
                </a:rPr>
                <a:t>J’ai un Mac et je ne parviens pas à utiliser </a:t>
              </a:r>
              <a:r>
                <a:rPr lang="fr-FR" sz="2000" b="1" dirty="0" err="1">
                  <a:solidFill>
                    <a:schemeClr val="bg1"/>
                  </a:solidFill>
                </a:rPr>
                <a:t>l’eID</a:t>
              </a:r>
              <a:r>
                <a:rPr lang="fr-FR" sz="2000" b="1" dirty="0">
                  <a:solidFill>
                    <a:schemeClr val="bg1"/>
                  </a:solidFill>
                </a:rPr>
                <a:t> afin de m’identifier sur Mon espace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887730" y="3194849"/>
            <a:ext cx="10629900" cy="2869826"/>
            <a:chOff x="887730" y="3194849"/>
            <a:chExt cx="10629900" cy="2869826"/>
          </a:xfrm>
        </p:grpSpPr>
        <p:sp>
          <p:nvSpPr>
            <p:cNvPr id="29" name="Triangle 28"/>
            <p:cNvSpPr/>
            <p:nvPr/>
          </p:nvSpPr>
          <p:spPr>
            <a:xfrm rot="10800000">
              <a:off x="6106946" y="3194849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87730" y="4033350"/>
              <a:ext cx="106299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6"/>
                  </a:solidFill>
                </a:rPr>
                <a:t>Malheureusement, le logiciel permettant d’utiliser le lecteur de carte </a:t>
              </a:r>
              <a:r>
                <a:rPr lang="fr-FR" b="1" dirty="0" err="1">
                  <a:solidFill>
                    <a:schemeClr val="accent6"/>
                  </a:solidFill>
                </a:rPr>
                <a:t>eID</a:t>
              </a:r>
              <a:r>
                <a:rPr lang="fr-FR" b="1" dirty="0">
                  <a:solidFill>
                    <a:schemeClr val="accent6"/>
                  </a:solidFill>
                </a:rPr>
                <a:t> présente quelques problèmes d’incompatibilité avec le système d’exploitation IOS utilisé par Apple sur ses MAC et rend l’indentification impossible sur ces appareils actuellement. Nous vous invitons donc à utiliser un autre type d’appareil (PC) afin de vous identifier, remplir et valider votre formulaire en ligne.</a:t>
              </a:r>
            </a:p>
            <a:p>
              <a:pPr algn="ctr"/>
              <a:r>
                <a:rPr lang="fr-FR" b="1" dirty="0">
                  <a:solidFill>
                    <a:schemeClr val="accent6"/>
                  </a:solidFill>
                </a:rPr>
                <a:t> </a:t>
              </a:r>
            </a:p>
            <a:p>
              <a:pPr algn="ctr"/>
              <a:r>
                <a:rPr lang="fr-FR" b="1" dirty="0">
                  <a:solidFill>
                    <a:schemeClr val="accent6"/>
                  </a:solidFill>
                </a:rPr>
                <a:t>Dans le cas où vous n’avez pas d’autre PC à disposition, les Espaces Wallonie vous proposent des ordinateurs compatibles à partir desquels vous pouvez accéder à votre espace personnel et soumettre votre formulaire.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 flipH="1">
              <a:off x="6208284" y="3299329"/>
              <a:ext cx="1" cy="799976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838200" y="958468"/>
            <a:ext cx="10509336" cy="50707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b="0"/>
              <a:t>Plus de formulaires papier, </a:t>
            </a:r>
            <a:r>
              <a:rPr lang="fr-FR"/>
              <a:t>PLACE À L’ÉLECTRONIQUE</a:t>
            </a:r>
            <a:endParaRPr lang="fr-FR" dirty="0"/>
          </a:p>
        </p:txBody>
      </p:sp>
      <p:sp>
        <p:nvSpPr>
          <p:cNvPr id="16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33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grpSp>
        <p:nvGrpSpPr>
          <p:cNvPr id="3" name="Grouper 2"/>
          <p:cNvGrpSpPr/>
          <p:nvPr/>
        </p:nvGrpSpPr>
        <p:grpSpPr>
          <a:xfrm>
            <a:off x="838200" y="2541899"/>
            <a:ext cx="10629900" cy="650205"/>
            <a:chOff x="838200" y="2541899"/>
            <a:chExt cx="10629900" cy="650205"/>
          </a:xfrm>
        </p:grpSpPr>
        <p:sp>
          <p:nvSpPr>
            <p:cNvPr id="17" name="Rectangle 16"/>
            <p:cNvSpPr/>
            <p:nvPr/>
          </p:nvSpPr>
          <p:spPr>
            <a:xfrm>
              <a:off x="838200" y="2541899"/>
              <a:ext cx="10629900" cy="650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37260" y="2664242"/>
              <a:ext cx="1053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2000" b="1" dirty="0">
                  <a:solidFill>
                    <a:schemeClr val="bg1"/>
                  </a:solidFill>
                </a:rPr>
                <a:t>Qu’en est-il de la sécurité et de la confidentialité de mes données ?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887730" y="3194849"/>
            <a:ext cx="10629900" cy="2038830"/>
            <a:chOff x="887730" y="3194849"/>
            <a:chExt cx="10629900" cy="2038830"/>
          </a:xfrm>
        </p:grpSpPr>
        <p:sp>
          <p:nvSpPr>
            <p:cNvPr id="29" name="Triangle 28"/>
            <p:cNvSpPr/>
            <p:nvPr/>
          </p:nvSpPr>
          <p:spPr>
            <a:xfrm rot="10800000">
              <a:off x="6106946" y="3194849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87730" y="4033350"/>
              <a:ext cx="10629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 La Direction de l’Economie sociale a obtenu l’autorisation de la Commission de la vie privée </a:t>
              </a:r>
              <a:br>
                <a:rPr lang="fr-FR" b="1" dirty="0">
                  <a:solidFill>
                    <a:srgbClr val="0070C0"/>
                  </a:solidFill>
                </a:rPr>
              </a:br>
              <a:r>
                <a:rPr lang="fr-FR" b="1" dirty="0">
                  <a:solidFill>
                    <a:srgbClr val="0070C0"/>
                  </a:solidFill>
                </a:rPr>
                <a:t>afin d’avoir accès et de conserver certaines données. </a:t>
              </a:r>
              <a:br>
                <a:rPr lang="fr-FR" b="1" dirty="0">
                  <a:solidFill>
                    <a:srgbClr val="0070C0"/>
                  </a:solidFill>
                </a:rPr>
              </a:br>
              <a:r>
                <a:rPr lang="fr-FR" b="1" dirty="0">
                  <a:solidFill>
                    <a:srgbClr val="0070C0"/>
                  </a:solidFill>
                </a:rPr>
                <a:t>Ces</a:t>
              </a:r>
              <a:r>
                <a:rPr lang="fr-FR" b="1" dirty="0">
                  <a:solidFill>
                    <a:schemeClr val="accent6"/>
                  </a:solidFill>
                </a:rPr>
                <a:t> données sont protégées par la réglementation en vigueur concernant la protection</a:t>
              </a:r>
              <a:br>
                <a:rPr lang="fr-FR" b="1" dirty="0">
                  <a:solidFill>
                    <a:schemeClr val="accent6"/>
                  </a:solidFill>
                </a:rPr>
              </a:br>
              <a:r>
                <a:rPr lang="fr-FR" b="1" dirty="0">
                  <a:solidFill>
                    <a:schemeClr val="accent6"/>
                  </a:solidFill>
                </a:rPr>
                <a:t>de la vie privée et dont les règles sont applicables à l’ensemble du Service Public de Wallonie. 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 flipH="1">
              <a:off x="6208284" y="3299329"/>
              <a:ext cx="1" cy="799976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838200" y="958468"/>
            <a:ext cx="10509336" cy="50707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b="0"/>
              <a:t>Plus de formulaires papier, </a:t>
            </a:r>
            <a:r>
              <a:rPr lang="fr-FR"/>
              <a:t>PLACE À L’ÉLECTRONIQUE</a:t>
            </a:r>
            <a:endParaRPr lang="fr-FR" dirty="0"/>
          </a:p>
        </p:txBody>
      </p:sp>
      <p:sp>
        <p:nvSpPr>
          <p:cNvPr id="16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119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grpSp>
        <p:nvGrpSpPr>
          <p:cNvPr id="2" name="Grouper 1"/>
          <p:cNvGrpSpPr/>
          <p:nvPr/>
        </p:nvGrpSpPr>
        <p:grpSpPr>
          <a:xfrm>
            <a:off x="838200" y="2541899"/>
            <a:ext cx="10629900" cy="650205"/>
            <a:chOff x="838200" y="2541899"/>
            <a:chExt cx="10629900" cy="650205"/>
          </a:xfrm>
        </p:grpSpPr>
        <p:sp>
          <p:nvSpPr>
            <p:cNvPr id="17" name="Rectangle 16"/>
            <p:cNvSpPr/>
            <p:nvPr/>
          </p:nvSpPr>
          <p:spPr>
            <a:xfrm>
              <a:off x="838200" y="2541899"/>
              <a:ext cx="10629900" cy="650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37260" y="2664242"/>
              <a:ext cx="1053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2000" b="1" dirty="0">
                  <a:solidFill>
                    <a:schemeClr val="bg1"/>
                  </a:solidFill>
                </a:rPr>
                <a:t>Je fais face à un bug qui m’empêche de remplir/valider le formulaire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3151548" y="3015954"/>
            <a:ext cx="6140364" cy="3179519"/>
            <a:chOff x="3151548" y="3015954"/>
            <a:chExt cx="6140364" cy="317951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246" y="3015954"/>
              <a:ext cx="2374969" cy="3179519"/>
            </a:xfrm>
            <a:prstGeom prst="rect">
              <a:avLst/>
            </a:prstGeom>
          </p:spPr>
        </p:pic>
        <p:sp>
          <p:nvSpPr>
            <p:cNvPr id="29" name="Triangle 28"/>
            <p:cNvSpPr/>
            <p:nvPr/>
          </p:nvSpPr>
          <p:spPr>
            <a:xfrm rot="10800000">
              <a:off x="6106946" y="3194849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151548" y="5802099"/>
              <a:ext cx="6140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6"/>
                  </a:solidFill>
                </a:rPr>
                <a:t>Contactez le helpdesk à votre disposition au </a:t>
              </a:r>
              <a:r>
                <a:rPr lang="fr-FR" b="1" dirty="0">
                  <a:solidFill>
                    <a:schemeClr val="accent5"/>
                  </a:solidFill>
                </a:rPr>
                <a:t>078 79 01 02 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 flipH="1">
              <a:off x="6208285" y="3299329"/>
              <a:ext cx="1" cy="358271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838200" y="958468"/>
            <a:ext cx="10509336" cy="50707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b="0"/>
              <a:t>Plus de formulaires papier, </a:t>
            </a:r>
            <a:r>
              <a:rPr lang="fr-FR"/>
              <a:t>PLACE À L’ÉLECTRONIQUE</a:t>
            </a:r>
            <a:endParaRPr lang="fr-FR" dirty="0"/>
          </a:p>
        </p:txBody>
      </p:sp>
      <p:sp>
        <p:nvSpPr>
          <p:cNvPr id="21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 partir du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Septembre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912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 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40646" y="2846539"/>
            <a:ext cx="6114361" cy="557410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/>
              <a:t>PRIVILÉGIONS LE COURRIER ÉLECTRONIQUE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Pour toutes vos questions et envoi d’information,</a:t>
            </a:r>
            <a:br>
              <a:rPr lang="fr-FR" dirty="0"/>
            </a:br>
            <a:r>
              <a:rPr lang="fr-FR" dirty="0"/>
              <a:t>nous vous invitons à privilégier l’email</a:t>
            </a:r>
            <a:r>
              <a:rPr lang="mr-IN" dirty="0"/>
              <a:t>…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6322764" cy="507078"/>
          </a:xfrm>
        </p:spPr>
        <p:txBody>
          <a:bodyPr/>
          <a:lstStyle/>
          <a:p>
            <a:r>
              <a:rPr lang="fr-FR" b="0" dirty="0">
                <a:latin typeface="Calibri Light" charset="0"/>
                <a:ea typeface="Calibri Light" charset="0"/>
                <a:cs typeface="Calibri Light" charset="0"/>
              </a:rPr>
              <a:t>EN BREF, </a:t>
            </a:r>
            <a:r>
              <a:rPr lang="fr-FR" dirty="0"/>
              <a:t>ce qui va changer pour vous...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200" y="2115239"/>
            <a:ext cx="10515600" cy="4061724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Une simplification administrative réelle 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838200" y="2763485"/>
            <a:ext cx="2258458" cy="644796"/>
            <a:chOff x="838200" y="2763485"/>
            <a:chExt cx="2258458" cy="644796"/>
          </a:xfrm>
        </p:grpSpPr>
        <p:sp>
          <p:nvSpPr>
            <p:cNvPr id="10" name="Rectangle 9"/>
            <p:cNvSpPr/>
            <p:nvPr/>
          </p:nvSpPr>
          <p:spPr>
            <a:xfrm>
              <a:off x="838200" y="2763485"/>
              <a:ext cx="2258458" cy="6447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38200" y="2885828"/>
              <a:ext cx="2258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Simplifications</a:t>
              </a: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9071013" y="2763485"/>
            <a:ext cx="2258458" cy="644795"/>
            <a:chOff x="9071013" y="2763485"/>
            <a:chExt cx="2258458" cy="644795"/>
          </a:xfrm>
        </p:grpSpPr>
        <p:sp>
          <p:nvSpPr>
            <p:cNvPr id="12" name="Rectangle 11"/>
            <p:cNvSpPr/>
            <p:nvPr/>
          </p:nvSpPr>
          <p:spPr>
            <a:xfrm>
              <a:off x="9071013" y="2763485"/>
              <a:ext cx="2258458" cy="6447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071014" y="2885827"/>
              <a:ext cx="2258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Email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838200" y="3741964"/>
            <a:ext cx="3733800" cy="584775"/>
            <a:chOff x="838200" y="3741964"/>
            <a:chExt cx="3733800" cy="584775"/>
          </a:xfrm>
        </p:grpSpPr>
        <p:sp>
          <p:nvSpPr>
            <p:cNvPr id="16" name="Rectangle 15"/>
            <p:cNvSpPr/>
            <p:nvPr/>
          </p:nvSpPr>
          <p:spPr>
            <a:xfrm>
              <a:off x="838200" y="3800819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069554" y="3741964"/>
              <a:ext cx="3502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Des formulaires</a:t>
              </a:r>
            </a:p>
            <a:p>
              <a:r>
                <a:rPr lang="fr-FR" sz="1400" i="1" dirty="0">
                  <a:solidFill>
                    <a:schemeClr val="bg1">
                      <a:lumMod val="50000"/>
                    </a:schemeClr>
                  </a:solidFill>
                </a:rPr>
                <a:t>agrément, subventions, renouvellement</a:t>
              </a: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838200" y="4385736"/>
            <a:ext cx="2765030" cy="369332"/>
            <a:chOff x="838200" y="4385736"/>
            <a:chExt cx="2765030" cy="369332"/>
          </a:xfrm>
        </p:grpSpPr>
        <p:sp>
          <p:nvSpPr>
            <p:cNvPr id="18" name="Rectangle 17"/>
            <p:cNvSpPr/>
            <p:nvPr/>
          </p:nvSpPr>
          <p:spPr>
            <a:xfrm>
              <a:off x="838200" y="4444591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69554" y="4385736"/>
              <a:ext cx="2533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Des rapports d’activités</a:t>
              </a: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838200" y="5007295"/>
            <a:ext cx="3486664" cy="584775"/>
            <a:chOff x="838200" y="5007295"/>
            <a:chExt cx="3486664" cy="584775"/>
          </a:xfrm>
        </p:grpSpPr>
        <p:sp>
          <p:nvSpPr>
            <p:cNvPr id="20" name="Rectangle 19"/>
            <p:cNvSpPr/>
            <p:nvPr/>
          </p:nvSpPr>
          <p:spPr>
            <a:xfrm>
              <a:off x="838200" y="5066150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69553" y="5007295"/>
              <a:ext cx="3255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Moins de documents à joindre</a:t>
              </a:r>
            </a:p>
            <a:p>
              <a:r>
                <a:rPr lang="fr-FR" sz="1400" i="1" dirty="0">
                  <a:solidFill>
                    <a:schemeClr val="bg1">
                      <a:lumMod val="50000"/>
                    </a:schemeClr>
                  </a:solidFill>
                </a:rPr>
                <a:t>abandon notamment du formulaire A63 </a:t>
              </a: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4966771" y="3741964"/>
            <a:ext cx="2491767" cy="369332"/>
            <a:chOff x="4966771" y="3741964"/>
            <a:chExt cx="2491767" cy="369332"/>
          </a:xfrm>
        </p:grpSpPr>
        <p:sp>
          <p:nvSpPr>
            <p:cNvPr id="25" name="Rectangle 24"/>
            <p:cNvSpPr/>
            <p:nvPr/>
          </p:nvSpPr>
          <p:spPr>
            <a:xfrm>
              <a:off x="4966771" y="3800819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198125" y="3741964"/>
              <a:ext cx="2260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Des formulaires</a:t>
              </a:r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4966771" y="4385736"/>
            <a:ext cx="2765030" cy="369332"/>
            <a:chOff x="4966771" y="4385736"/>
            <a:chExt cx="2765030" cy="369332"/>
          </a:xfrm>
        </p:grpSpPr>
        <p:sp>
          <p:nvSpPr>
            <p:cNvPr id="27" name="Rectangle 26"/>
            <p:cNvSpPr/>
            <p:nvPr/>
          </p:nvSpPr>
          <p:spPr>
            <a:xfrm>
              <a:off x="4966771" y="4444591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198125" y="4385736"/>
              <a:ext cx="2533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Des rapports d’activités</a:t>
              </a: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4939510" y="2763485"/>
            <a:ext cx="2285719" cy="913100"/>
            <a:chOff x="4939510" y="2763485"/>
            <a:chExt cx="2285719" cy="913100"/>
          </a:xfrm>
        </p:grpSpPr>
        <p:grpSp>
          <p:nvGrpSpPr>
            <p:cNvPr id="24" name="Grouper 23"/>
            <p:cNvGrpSpPr/>
            <p:nvPr/>
          </p:nvGrpSpPr>
          <p:grpSpPr>
            <a:xfrm>
              <a:off x="4966771" y="2763485"/>
              <a:ext cx="2258458" cy="644796"/>
              <a:chOff x="4966771" y="2763485"/>
              <a:chExt cx="2258458" cy="64479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966771" y="2763485"/>
                <a:ext cx="2258458" cy="6447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966771" y="2885828"/>
                <a:ext cx="2258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Dématérialisation</a:t>
                </a:r>
              </a:p>
            </p:txBody>
          </p:sp>
        </p:grpSp>
        <p:sp>
          <p:nvSpPr>
            <p:cNvPr id="29" name="ZoneTexte 28"/>
            <p:cNvSpPr txBox="1"/>
            <p:nvPr/>
          </p:nvSpPr>
          <p:spPr>
            <a:xfrm>
              <a:off x="4939510" y="3368808"/>
              <a:ext cx="22604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>
                  <a:solidFill>
                    <a:schemeClr val="bg1">
                      <a:lumMod val="50000"/>
                    </a:schemeClr>
                  </a:solidFill>
                </a:rPr>
                <a:t>à partir du 1</a:t>
              </a:r>
              <a:r>
                <a:rPr lang="fr-FR" sz="1400" i="1" baseline="30000" dirty="0">
                  <a:solidFill>
                    <a:schemeClr val="bg1">
                      <a:lumMod val="50000"/>
                    </a:schemeClr>
                  </a:solidFill>
                </a:rPr>
                <a:t>er</a:t>
              </a:r>
              <a:r>
                <a:rPr lang="fr-FR" sz="1400" i="1" dirty="0">
                  <a:solidFill>
                    <a:schemeClr val="bg1">
                      <a:lumMod val="50000"/>
                    </a:schemeClr>
                  </a:solidFill>
                </a:rPr>
                <a:t> septembre</a:t>
              </a:r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9071013" y="3741964"/>
            <a:ext cx="3018838" cy="646331"/>
            <a:chOff x="9071013" y="3741964"/>
            <a:chExt cx="3018838" cy="646331"/>
          </a:xfrm>
        </p:grpSpPr>
        <p:sp>
          <p:nvSpPr>
            <p:cNvPr id="30" name="Rectangle 29"/>
            <p:cNvSpPr/>
            <p:nvPr/>
          </p:nvSpPr>
          <p:spPr>
            <a:xfrm>
              <a:off x="9071013" y="3800819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302367" y="3741964"/>
              <a:ext cx="2787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Pour des communications avec l’administration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8955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1469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Pour toutes vos questions et envoi d’information,</a:t>
            </a:r>
            <a:br>
              <a:rPr lang="fr-FR" dirty="0"/>
            </a:br>
            <a:r>
              <a:rPr lang="fr-FR" dirty="0"/>
              <a:t>nous vous invitons à privilégier le mail et nous écrire à l’adresse </a:t>
            </a:r>
            <a:r>
              <a:rPr lang="fr-FR" dirty="0">
                <a:hlinkClick r:id="rId2"/>
              </a:rPr>
              <a:t>economie.sociale@spw.wallonie.be</a:t>
            </a:r>
            <a:r>
              <a:rPr lang="fr-FR" dirty="0"/>
              <a:t>. </a:t>
            </a:r>
          </a:p>
          <a:p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Privilégier les emails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4546954" y="3684496"/>
            <a:ext cx="3352417" cy="1874951"/>
            <a:chOff x="4546954" y="3684496"/>
            <a:chExt cx="3352417" cy="1874951"/>
          </a:xfrm>
        </p:grpSpPr>
        <p:grpSp>
          <p:nvGrpSpPr>
            <p:cNvPr id="2" name="Grouper 1"/>
            <p:cNvGrpSpPr/>
            <p:nvPr/>
          </p:nvGrpSpPr>
          <p:grpSpPr>
            <a:xfrm flipV="1">
              <a:off x="6108377" y="3684496"/>
              <a:ext cx="229573" cy="927275"/>
              <a:chOff x="6108377" y="3684496"/>
              <a:chExt cx="229573" cy="927275"/>
            </a:xfrm>
          </p:grpSpPr>
          <p:sp>
            <p:nvSpPr>
              <p:cNvPr id="15" name="Triangle 14"/>
              <p:cNvSpPr/>
              <p:nvPr/>
            </p:nvSpPr>
            <p:spPr>
              <a:xfrm>
                <a:off x="6108377" y="4413863"/>
                <a:ext cx="229573" cy="19790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fr-FR"/>
              </a:p>
            </p:txBody>
          </p:sp>
          <p:cxnSp>
            <p:nvCxnSpPr>
              <p:cNvPr id="16" name="Connecteur droit 15"/>
              <p:cNvCxnSpPr/>
              <p:nvPr/>
            </p:nvCxnSpPr>
            <p:spPr>
              <a:xfrm flipV="1">
                <a:off x="6209717" y="3684496"/>
                <a:ext cx="0" cy="783155"/>
              </a:xfrm>
              <a:prstGeom prst="line">
                <a:avLst/>
              </a:prstGeom>
              <a:ln w="15875">
                <a:solidFill>
                  <a:schemeClr val="accent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4546954" y="4599710"/>
              <a:ext cx="3352417" cy="9597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4810875" y="4687641"/>
            <a:ext cx="281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Accusé de réception</a:t>
            </a:r>
          </a:p>
          <a:p>
            <a:pPr algn="ctr"/>
            <a:r>
              <a:rPr lang="fr-FR" sz="2000" i="1" dirty="0">
                <a:solidFill>
                  <a:schemeClr val="bg1"/>
                </a:solidFill>
              </a:rPr>
              <a:t>Confirmation réception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878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960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Tout par email </a:t>
            </a:r>
            <a:r>
              <a:rPr lang="fr-FR" b="1" dirty="0"/>
              <a:t>sauf </a:t>
            </a:r>
            <a:r>
              <a:rPr lang="fr-FR" dirty="0"/>
              <a:t>les documents concernant des décisions officielles</a:t>
            </a:r>
            <a:br>
              <a:rPr lang="fr-FR" dirty="0"/>
            </a:br>
            <a:r>
              <a:rPr lang="fr-FR" dirty="0"/>
              <a:t>et nécessitant votre accord :</a:t>
            </a:r>
          </a:p>
          <a:p>
            <a:endParaRPr lang="fr-FR" sz="2400" i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Privilégier les emails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838199" y="3085881"/>
            <a:ext cx="2258459" cy="2046312"/>
            <a:chOff x="838199" y="3085881"/>
            <a:chExt cx="2258459" cy="2046312"/>
          </a:xfrm>
        </p:grpSpPr>
        <p:sp>
          <p:nvSpPr>
            <p:cNvPr id="19" name="Rectangle 18"/>
            <p:cNvSpPr/>
            <p:nvPr/>
          </p:nvSpPr>
          <p:spPr>
            <a:xfrm>
              <a:off x="838200" y="3085881"/>
              <a:ext cx="2258458" cy="18760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38199" y="3193201"/>
              <a:ext cx="225845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Accord,</a:t>
              </a: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suspension,</a:t>
              </a: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refus</a:t>
              </a: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ou retrait</a:t>
              </a: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de l’agrément</a:t>
              </a:r>
            </a:p>
            <a:p>
              <a:pPr algn="ctr"/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3662406" y="3085881"/>
            <a:ext cx="2258458" cy="1028919"/>
            <a:chOff x="3662406" y="3085881"/>
            <a:chExt cx="2258458" cy="1028919"/>
          </a:xfrm>
        </p:grpSpPr>
        <p:sp>
          <p:nvSpPr>
            <p:cNvPr id="23" name="Rectangle 22"/>
            <p:cNvSpPr/>
            <p:nvPr/>
          </p:nvSpPr>
          <p:spPr>
            <a:xfrm>
              <a:off x="3662406" y="3085881"/>
              <a:ext cx="2258458" cy="1028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662406" y="3274453"/>
              <a:ext cx="22584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Récupération</a:t>
              </a:r>
              <a:br>
                <a:rPr lang="fr-FR" sz="2000" b="1" dirty="0">
                  <a:solidFill>
                    <a:schemeClr val="bg1"/>
                  </a:solidFill>
                </a:rPr>
              </a:br>
              <a:r>
                <a:rPr lang="fr-FR" sz="2000" b="1" dirty="0">
                  <a:solidFill>
                    <a:schemeClr val="bg1"/>
                  </a:solidFill>
                </a:rPr>
                <a:t>de subventions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6486611" y="3085881"/>
            <a:ext cx="2258458" cy="1257519"/>
            <a:chOff x="6486611" y="3085881"/>
            <a:chExt cx="2258458" cy="1257519"/>
          </a:xfrm>
        </p:grpSpPr>
        <p:sp>
          <p:nvSpPr>
            <p:cNvPr id="24" name="Rectangle 23"/>
            <p:cNvSpPr/>
            <p:nvPr/>
          </p:nvSpPr>
          <p:spPr>
            <a:xfrm>
              <a:off x="6486611" y="3085881"/>
              <a:ext cx="2258458" cy="12575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486612" y="3208223"/>
              <a:ext cx="22584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Rappel pour les documents manquants</a:t>
              </a: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9310814" y="3085881"/>
            <a:ext cx="2258460" cy="1842294"/>
            <a:chOff x="9310814" y="3085881"/>
            <a:chExt cx="2258460" cy="1842294"/>
          </a:xfrm>
        </p:grpSpPr>
        <p:grpSp>
          <p:nvGrpSpPr>
            <p:cNvPr id="10" name="Grouper 9"/>
            <p:cNvGrpSpPr/>
            <p:nvPr/>
          </p:nvGrpSpPr>
          <p:grpSpPr>
            <a:xfrm>
              <a:off x="9310816" y="3085881"/>
              <a:ext cx="2258458" cy="1257519"/>
              <a:chOff x="9310816" y="3085881"/>
              <a:chExt cx="2258458" cy="125751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310816" y="3085881"/>
                <a:ext cx="2258458" cy="12575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9310817" y="3406343"/>
                <a:ext cx="22584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Déclarations de créance</a:t>
                </a:r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9310814" y="4343400"/>
              <a:ext cx="2258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à nous renvoyer signée</a:t>
              </a:r>
              <a:br>
                <a:rPr lang="fr-FR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r-FR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 version originale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018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Vos avantages</a:t>
            </a:r>
            <a:endParaRPr lang="fr-FR" sz="2400" i="1" dirty="0"/>
          </a:p>
        </p:txBody>
      </p:sp>
      <p:grpSp>
        <p:nvGrpSpPr>
          <p:cNvPr id="3" name="Grouper 2"/>
          <p:cNvGrpSpPr/>
          <p:nvPr/>
        </p:nvGrpSpPr>
        <p:grpSpPr>
          <a:xfrm>
            <a:off x="1021528" y="2606374"/>
            <a:ext cx="3314700" cy="3314700"/>
            <a:chOff x="1021528" y="2606374"/>
            <a:chExt cx="3314700" cy="3314700"/>
          </a:xfrm>
        </p:grpSpPr>
        <p:sp>
          <p:nvSpPr>
            <p:cNvPr id="2" name="Ellipse 1"/>
            <p:cNvSpPr/>
            <p:nvPr/>
          </p:nvSpPr>
          <p:spPr>
            <a:xfrm>
              <a:off x="1021528" y="2606374"/>
              <a:ext cx="3314700" cy="3314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082488" y="2821011"/>
              <a:ext cx="32507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Adresse</a:t>
              </a:r>
            </a:p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générique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021528" y="3989755"/>
              <a:ext cx="32507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Suivi assuré des demandes même en cas d’absence</a:t>
              </a:r>
              <a:br>
                <a:rPr lang="fr-FR" sz="2000" b="1" dirty="0">
                  <a:solidFill>
                    <a:schemeClr val="bg1"/>
                  </a:solidFill>
                </a:rPr>
              </a:br>
              <a:r>
                <a:rPr lang="fr-FR" sz="2000" b="1" dirty="0">
                  <a:solidFill>
                    <a:schemeClr val="bg1"/>
                  </a:solidFill>
                </a:rPr>
                <a:t>d’un agent et réponse garantie 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4692127" y="2606374"/>
            <a:ext cx="3314700" cy="3314700"/>
            <a:chOff x="4692127" y="2606374"/>
            <a:chExt cx="3314700" cy="3314700"/>
          </a:xfrm>
        </p:grpSpPr>
        <p:sp>
          <p:nvSpPr>
            <p:cNvPr id="10" name="Ellipse 9"/>
            <p:cNvSpPr/>
            <p:nvPr/>
          </p:nvSpPr>
          <p:spPr>
            <a:xfrm>
              <a:off x="4692127" y="2606374"/>
              <a:ext cx="3314700" cy="3314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692127" y="3007423"/>
              <a:ext cx="33147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Interlocuteur</a:t>
              </a:r>
              <a:br>
                <a:rPr lang="fr-FR" sz="2800" b="1" dirty="0">
                  <a:solidFill>
                    <a:schemeClr val="bg1"/>
                  </a:solidFill>
                </a:rPr>
              </a:br>
              <a:r>
                <a:rPr lang="fr-FR" sz="2800" b="1" dirty="0">
                  <a:solidFill>
                    <a:schemeClr val="bg1"/>
                  </a:solidFill>
                </a:rPr>
                <a:t>unique par dossier 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692127" y="4046778"/>
              <a:ext cx="3314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Sauf en cas d’absence 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8362726" y="2606374"/>
            <a:ext cx="3314700" cy="3314700"/>
            <a:chOff x="8362726" y="2606374"/>
            <a:chExt cx="3314700" cy="3314700"/>
          </a:xfrm>
        </p:grpSpPr>
        <p:sp>
          <p:nvSpPr>
            <p:cNvPr id="18" name="Ellipse 17"/>
            <p:cNvSpPr/>
            <p:nvPr/>
          </p:nvSpPr>
          <p:spPr>
            <a:xfrm>
              <a:off x="8362726" y="2606374"/>
              <a:ext cx="3314700" cy="33147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362726" y="3007423"/>
              <a:ext cx="3314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Tag spécifique 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362726" y="4046778"/>
              <a:ext cx="3314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Identification plus facile des emails de la Direction de l’Economie sociale </a:t>
              </a:r>
            </a:p>
          </p:txBody>
        </p:sp>
      </p:grpSp>
      <p:sp>
        <p:nvSpPr>
          <p:cNvPr id="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Privilégier les emails</a:t>
            </a:r>
          </a:p>
        </p:txBody>
      </p:sp>
    </p:spTree>
    <p:extLst>
      <p:ext uri="{BB962C8B-B14F-4D97-AF65-F5344CB8AC3E}">
        <p14:creationId xmlns="" xmlns:p14="http://schemas.microsoft.com/office/powerpoint/2010/main" val="109189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1899063"/>
            <a:ext cx="11353800" cy="53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838200" y="958468"/>
            <a:ext cx="4231341" cy="50707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Privilégier les emails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838200" y="2541899"/>
            <a:ext cx="10629900" cy="650205"/>
            <a:chOff x="838200" y="2541899"/>
            <a:chExt cx="10629900" cy="650205"/>
          </a:xfrm>
        </p:grpSpPr>
        <p:sp>
          <p:nvSpPr>
            <p:cNvPr id="19" name="Rectangle 18"/>
            <p:cNvSpPr/>
            <p:nvPr/>
          </p:nvSpPr>
          <p:spPr>
            <a:xfrm>
              <a:off x="838200" y="2541899"/>
              <a:ext cx="10629900" cy="650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37260" y="2664242"/>
              <a:ext cx="1053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2000" b="1" dirty="0">
                  <a:solidFill>
                    <a:schemeClr val="bg1"/>
                  </a:solidFill>
                </a:rPr>
                <a:t>Est-il toujours possible de joindre l’administration par téléphone ou par un autre canal ?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887730" y="3194849"/>
            <a:ext cx="10629900" cy="1484832"/>
            <a:chOff x="887730" y="3194849"/>
            <a:chExt cx="10629900" cy="1484832"/>
          </a:xfrm>
        </p:grpSpPr>
        <p:sp>
          <p:nvSpPr>
            <p:cNvPr id="21" name="Triangle 20"/>
            <p:cNvSpPr/>
            <p:nvPr/>
          </p:nvSpPr>
          <p:spPr>
            <a:xfrm rot="10800000">
              <a:off x="6106946" y="3194849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87730" y="4033350"/>
              <a:ext cx="10629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6"/>
                  </a:solidFill>
                </a:rPr>
                <a:t>La Direction de l’Economie Sociale est bien entendu toujours joignable</a:t>
              </a:r>
            </a:p>
            <a:p>
              <a:pPr algn="ctr"/>
              <a:r>
                <a:rPr lang="fr-FR" b="1" dirty="0">
                  <a:solidFill>
                    <a:schemeClr val="accent6"/>
                  </a:solidFill>
                </a:rPr>
                <a:t>par les autres canaux en cas de besoin. </a:t>
              </a:r>
            </a:p>
          </p:txBody>
        </p:sp>
        <p:cxnSp>
          <p:nvCxnSpPr>
            <p:cNvPr id="25" name="Connecteur droit 24"/>
            <p:cNvCxnSpPr/>
            <p:nvPr/>
          </p:nvCxnSpPr>
          <p:spPr>
            <a:xfrm flipH="1">
              <a:off x="6208284" y="3299329"/>
              <a:ext cx="1" cy="799976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1706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0F20-304A-5B43-9922-B2D3D7566D7C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Réforme DGO6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3947787" y="5091645"/>
            <a:ext cx="4296427" cy="557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="" xmlns:p14="http://schemas.microsoft.com/office/powerpoint/2010/main" val="93504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6322764" cy="507078"/>
          </a:xfrm>
        </p:spPr>
        <p:txBody>
          <a:bodyPr/>
          <a:lstStyle/>
          <a:p>
            <a:r>
              <a:rPr lang="fr-FR" b="0" dirty="0">
                <a:latin typeface="Calibri Light" charset="0"/>
                <a:ea typeface="Calibri Light" charset="0"/>
                <a:cs typeface="Calibri Light" charset="0"/>
              </a:rPr>
              <a:t>EN BREF, </a:t>
            </a:r>
            <a:r>
              <a:rPr lang="fr-FR" dirty="0"/>
              <a:t>ce qui va changer pour vous...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200" y="2115239"/>
            <a:ext cx="10515600" cy="4061724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Au niveau des subventions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4966771" y="2763485"/>
            <a:ext cx="2258458" cy="644796"/>
            <a:chOff x="4966771" y="2763485"/>
            <a:chExt cx="2258458" cy="644796"/>
          </a:xfrm>
        </p:grpSpPr>
        <p:sp>
          <p:nvSpPr>
            <p:cNvPr id="11" name="Rectangle 10"/>
            <p:cNvSpPr/>
            <p:nvPr/>
          </p:nvSpPr>
          <p:spPr>
            <a:xfrm>
              <a:off x="4966771" y="2763485"/>
              <a:ext cx="2258458" cy="644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966771" y="2885828"/>
              <a:ext cx="2258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Nouvelle </a:t>
              </a: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9071013" y="2763485"/>
            <a:ext cx="2258458" cy="644795"/>
            <a:chOff x="9071013" y="2763485"/>
            <a:chExt cx="2258458" cy="644795"/>
          </a:xfrm>
        </p:grpSpPr>
        <p:sp>
          <p:nvSpPr>
            <p:cNvPr id="12" name="Rectangle 11"/>
            <p:cNvSpPr/>
            <p:nvPr/>
          </p:nvSpPr>
          <p:spPr>
            <a:xfrm>
              <a:off x="9071013" y="2763485"/>
              <a:ext cx="2258458" cy="6447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071014" y="2885827"/>
              <a:ext cx="2258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Suppression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4966771" y="3741964"/>
            <a:ext cx="2491767" cy="646331"/>
            <a:chOff x="4966771" y="3741964"/>
            <a:chExt cx="2491767" cy="646331"/>
          </a:xfrm>
        </p:grpSpPr>
        <p:sp>
          <p:nvSpPr>
            <p:cNvPr id="25" name="Rectangle 24"/>
            <p:cNvSpPr/>
            <p:nvPr/>
          </p:nvSpPr>
          <p:spPr>
            <a:xfrm>
              <a:off x="4966771" y="3800819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198125" y="3741964"/>
              <a:ext cx="2260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Subvention annuelle jusqu’à 30.000 €</a:t>
              </a: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9071013" y="3741964"/>
            <a:ext cx="3018838" cy="646331"/>
            <a:chOff x="9071013" y="3741964"/>
            <a:chExt cx="3018838" cy="646331"/>
          </a:xfrm>
        </p:grpSpPr>
        <p:sp>
          <p:nvSpPr>
            <p:cNvPr id="30" name="Rectangle 29"/>
            <p:cNvSpPr/>
            <p:nvPr/>
          </p:nvSpPr>
          <p:spPr>
            <a:xfrm>
              <a:off x="9071013" y="3800819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302367" y="3741964"/>
              <a:ext cx="2787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Subvention liée</a:t>
              </a:r>
              <a:b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au secrétariat social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838200" y="2763485"/>
            <a:ext cx="2258458" cy="644796"/>
            <a:chOff x="838200" y="2763485"/>
            <a:chExt cx="2258458" cy="644796"/>
          </a:xfrm>
        </p:grpSpPr>
        <p:sp>
          <p:nvSpPr>
            <p:cNvPr id="34" name="Rectangle 33"/>
            <p:cNvSpPr/>
            <p:nvPr/>
          </p:nvSpPr>
          <p:spPr>
            <a:xfrm>
              <a:off x="838200" y="2763485"/>
              <a:ext cx="2258458" cy="6447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38200" y="2885828"/>
              <a:ext cx="2258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Fréquence</a:t>
              </a:r>
              <a:r>
                <a:rPr lang="fr-FR" sz="2000" dirty="0"/>
                <a:t> 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838200" y="3741964"/>
            <a:ext cx="3392520" cy="861774"/>
            <a:chOff x="838200" y="3741964"/>
            <a:chExt cx="3392520" cy="861774"/>
          </a:xfrm>
        </p:grpSpPr>
        <p:sp>
          <p:nvSpPr>
            <p:cNvPr id="36" name="Rectangle 35"/>
            <p:cNvSpPr/>
            <p:nvPr/>
          </p:nvSpPr>
          <p:spPr>
            <a:xfrm>
              <a:off x="838200" y="3800819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069554" y="3741964"/>
              <a:ext cx="31611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Versement des subventions</a:t>
              </a:r>
            </a:p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modifié</a:t>
              </a:r>
            </a:p>
            <a:p>
              <a:r>
                <a:rPr lang="fr-FR" sz="1400" i="1" dirty="0">
                  <a:solidFill>
                    <a:schemeClr val="bg1">
                      <a:lumMod val="50000"/>
                    </a:schemeClr>
                  </a:solidFill>
                </a:rPr>
                <a:t>versements plus réguliers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208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6322764" cy="507078"/>
          </a:xfrm>
        </p:spPr>
        <p:txBody>
          <a:bodyPr/>
          <a:lstStyle/>
          <a:p>
            <a:r>
              <a:rPr lang="fr-FR" b="0" dirty="0">
                <a:latin typeface="Calibri Light" charset="0"/>
                <a:ea typeface="Calibri Light" charset="0"/>
                <a:cs typeface="Calibri Light" charset="0"/>
              </a:rPr>
              <a:t>EN BREF, </a:t>
            </a:r>
            <a:r>
              <a:rPr lang="fr-FR" dirty="0"/>
              <a:t>ce qui va changer pour vous...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838200" y="2115239"/>
            <a:ext cx="10515600" cy="4061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Un public cible élargi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998963" y="2819154"/>
            <a:ext cx="5986036" cy="1200329"/>
            <a:chOff x="998963" y="2819154"/>
            <a:chExt cx="5986036" cy="1200329"/>
          </a:xfrm>
        </p:grpSpPr>
        <p:sp>
          <p:nvSpPr>
            <p:cNvPr id="23" name="Rectangle 22"/>
            <p:cNvSpPr/>
            <p:nvPr/>
          </p:nvSpPr>
          <p:spPr>
            <a:xfrm>
              <a:off x="998963" y="2878009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230316" y="2819154"/>
              <a:ext cx="57546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Pour les travailleurs défavorisés</a:t>
              </a:r>
            </a:p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avec ajout de la catégorie d’âge 18-24 ans</a:t>
              </a:r>
            </a:p>
            <a:p>
              <a:r>
                <a:rPr lang="fr-FR" i="1" dirty="0">
                  <a:solidFill>
                    <a:schemeClr val="bg1">
                      <a:lumMod val="50000"/>
                    </a:schemeClr>
                  </a:solidFill>
                </a:rPr>
                <a:t>(nouveau critère permettant d’obtenir le statut de Travailleur Défavorisé)</a:t>
              </a:r>
              <a:endParaRPr lang="fr-FR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06" y="2115240"/>
            <a:ext cx="5006399" cy="3331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60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958468"/>
            <a:ext cx="6465981" cy="507078"/>
          </a:xfrm>
        </p:spPr>
        <p:txBody>
          <a:bodyPr/>
          <a:lstStyle/>
          <a:p>
            <a:r>
              <a:rPr lang="fr-FR" b="0" dirty="0">
                <a:latin typeface="Calibri Light" charset="0"/>
                <a:ea typeface="Calibri Light" charset="0"/>
                <a:cs typeface="Calibri Light" charset="0"/>
              </a:rPr>
              <a:t>EN BREF, </a:t>
            </a:r>
            <a:r>
              <a:rPr lang="fr-FR" dirty="0"/>
              <a:t>ce qui va changer pour vous...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838200" y="1937985"/>
            <a:ext cx="4305304" cy="644796"/>
            <a:chOff x="838200" y="1937985"/>
            <a:chExt cx="4305304" cy="644796"/>
          </a:xfrm>
        </p:grpSpPr>
        <p:sp>
          <p:nvSpPr>
            <p:cNvPr id="39" name="Rectangle 38"/>
            <p:cNvSpPr/>
            <p:nvPr/>
          </p:nvSpPr>
          <p:spPr>
            <a:xfrm>
              <a:off x="838200" y="1937985"/>
              <a:ext cx="4305304" cy="6447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838200" y="2060328"/>
              <a:ext cx="43053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Avant la réforme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7042230" y="1921942"/>
            <a:ext cx="4305306" cy="707886"/>
            <a:chOff x="7042230" y="1921942"/>
            <a:chExt cx="4305306" cy="707886"/>
          </a:xfrm>
        </p:grpSpPr>
        <p:sp>
          <p:nvSpPr>
            <p:cNvPr id="41" name="Rectangle 40"/>
            <p:cNvSpPr/>
            <p:nvPr/>
          </p:nvSpPr>
          <p:spPr>
            <a:xfrm>
              <a:off x="7042232" y="1937985"/>
              <a:ext cx="4305304" cy="6447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7042230" y="1921942"/>
              <a:ext cx="43053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Suite à la réforme </a:t>
              </a:r>
            </a:p>
            <a:p>
              <a:pPr algn="ctr"/>
              <a:r>
                <a:rPr lang="fr-FR" sz="2000" i="1" dirty="0">
                  <a:solidFill>
                    <a:schemeClr val="bg1"/>
                  </a:solidFill>
                </a:rPr>
                <a:t>(ou à partir du 1</a:t>
              </a:r>
              <a:r>
                <a:rPr lang="fr-FR" sz="2000" i="1" baseline="30000" dirty="0">
                  <a:solidFill>
                    <a:schemeClr val="bg1"/>
                  </a:solidFill>
                </a:rPr>
                <a:t>er</a:t>
              </a:r>
              <a:r>
                <a:rPr lang="fr-FR" sz="2000" i="1" dirty="0">
                  <a:solidFill>
                    <a:schemeClr val="bg1"/>
                  </a:solidFill>
                </a:rPr>
                <a:t> juillet)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838200" y="2673504"/>
            <a:ext cx="5245100" cy="1814393"/>
            <a:chOff x="838200" y="2673504"/>
            <a:chExt cx="5245100" cy="1814393"/>
          </a:xfrm>
        </p:grpSpPr>
        <p:sp>
          <p:nvSpPr>
            <p:cNvPr id="43" name="Rectangle 42"/>
            <p:cNvSpPr/>
            <p:nvPr/>
          </p:nvSpPr>
          <p:spPr>
            <a:xfrm>
              <a:off x="838200" y="2732359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069554" y="2673504"/>
              <a:ext cx="4110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Un système de liquidation en 4 ans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38200" y="3317229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069554" y="3258374"/>
              <a:ext cx="5013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Une subvention liée au secrétariat social de 1.500€</a:t>
              </a:r>
              <a:endParaRPr lang="fr-FR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8200" y="3900421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069554" y="3841566"/>
              <a:ext cx="5013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Versement de l’ensemble des subventions</a:t>
              </a:r>
            </a:p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1x/an d’agrément</a:t>
              </a:r>
              <a:endParaRPr lang="fr-FR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838200" y="5024285"/>
            <a:ext cx="5638800" cy="369332"/>
            <a:chOff x="838200" y="5024285"/>
            <a:chExt cx="5638800" cy="369332"/>
          </a:xfrm>
        </p:grpSpPr>
        <p:sp>
          <p:nvSpPr>
            <p:cNvPr id="49" name="Rectangle 48"/>
            <p:cNvSpPr/>
            <p:nvPr/>
          </p:nvSpPr>
          <p:spPr>
            <a:xfrm>
              <a:off x="838200" y="5083140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069554" y="5024285"/>
              <a:ext cx="5407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Un certain nombre de critère afin d’être reconnu TD</a:t>
              </a:r>
              <a:endParaRPr lang="fr-FR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838200" y="5576820"/>
            <a:ext cx="5638800" cy="369332"/>
            <a:chOff x="838200" y="5576820"/>
            <a:chExt cx="5638800" cy="369332"/>
          </a:xfrm>
        </p:grpSpPr>
        <p:sp>
          <p:nvSpPr>
            <p:cNvPr id="51" name="Rectangle 50"/>
            <p:cNvSpPr/>
            <p:nvPr/>
          </p:nvSpPr>
          <p:spPr>
            <a:xfrm>
              <a:off x="838200" y="5635675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069554" y="5576820"/>
              <a:ext cx="5407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Formulaires papier</a:t>
              </a:r>
              <a:endParaRPr lang="fr-FR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54" name="Connecteur droit 53"/>
          <p:cNvCxnSpPr/>
          <p:nvPr/>
        </p:nvCxnSpPr>
        <p:spPr>
          <a:xfrm>
            <a:off x="838200" y="4982260"/>
            <a:ext cx="105093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838200" y="5500620"/>
            <a:ext cx="105093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r 9"/>
          <p:cNvGrpSpPr/>
          <p:nvPr/>
        </p:nvGrpSpPr>
        <p:grpSpPr>
          <a:xfrm>
            <a:off x="7005780" y="2673504"/>
            <a:ext cx="5264232" cy="2360239"/>
            <a:chOff x="7005780" y="2673504"/>
            <a:chExt cx="5264232" cy="2360239"/>
          </a:xfrm>
        </p:grpSpPr>
        <p:sp>
          <p:nvSpPr>
            <p:cNvPr id="56" name="Rectangle 55"/>
            <p:cNvSpPr/>
            <p:nvPr/>
          </p:nvSpPr>
          <p:spPr>
            <a:xfrm>
              <a:off x="7005780" y="2732359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7237134" y="2673504"/>
              <a:ext cx="4413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Un système de liquidation modifié en 2 ans</a:t>
              </a:r>
              <a:endParaRPr lang="fr-FR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005780" y="3090858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7237134" y="3032003"/>
              <a:ext cx="4413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Une nouvelle subvention jusqu’à 30.000€</a:t>
              </a:r>
              <a:endParaRPr lang="fr-FR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05780" y="3431180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7237134" y="3372325"/>
              <a:ext cx="4413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Suppression de la subvention liée au secrétariat social (1.500€)</a:t>
              </a:r>
              <a:endParaRPr lang="fr-FR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05780" y="4015380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237134" y="3956525"/>
              <a:ext cx="50328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>
                      <a:lumMod val="50000"/>
                    </a:schemeClr>
                  </a:solidFill>
                </a:rPr>
                <a:t>Versement de la subvention  «travailleur» à l’engagement de chaque Travailleur Défavorisé/Travailleur </a:t>
              </a:r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</a:rPr>
                <a:t>Gravement</a:t>
              </a:r>
            </a:p>
            <a:p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</a:rPr>
                <a:t>Défavorisé </a:t>
              </a:r>
              <a:r>
                <a:rPr lang="fr-FR" sz="1600" b="1" dirty="0">
                  <a:solidFill>
                    <a:schemeClr val="bg1">
                      <a:lumMod val="50000"/>
                    </a:schemeClr>
                  </a:solidFill>
                </a:rPr>
                <a:t>(avance), et sur base annuelle pour les autres subventions</a:t>
              </a:r>
              <a:endParaRPr lang="fr-FR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7005780" y="5024536"/>
            <a:ext cx="5452920" cy="369332"/>
            <a:chOff x="7005780" y="5024536"/>
            <a:chExt cx="5452920" cy="369332"/>
          </a:xfrm>
        </p:grpSpPr>
        <p:sp>
          <p:nvSpPr>
            <p:cNvPr id="64" name="Rectangle 63"/>
            <p:cNvSpPr/>
            <p:nvPr/>
          </p:nvSpPr>
          <p:spPr>
            <a:xfrm>
              <a:off x="7005780" y="5083391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7237134" y="5024536"/>
              <a:ext cx="5221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Un public cible élargi à la tranche d’âge 18-24 ans</a:t>
              </a:r>
              <a:endParaRPr lang="fr-FR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7005780" y="5571905"/>
            <a:ext cx="5452920" cy="369332"/>
            <a:chOff x="7005780" y="5571905"/>
            <a:chExt cx="5452920" cy="369332"/>
          </a:xfrm>
        </p:grpSpPr>
        <p:sp>
          <p:nvSpPr>
            <p:cNvPr id="66" name="Rectangle 65"/>
            <p:cNvSpPr/>
            <p:nvPr/>
          </p:nvSpPr>
          <p:spPr>
            <a:xfrm>
              <a:off x="7005780" y="5630760"/>
              <a:ext cx="231354" cy="231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7237134" y="5571905"/>
              <a:ext cx="5221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Place à l’électronique </a:t>
              </a:r>
              <a:r>
                <a:rPr lang="fr-FR" i="1" dirty="0">
                  <a:solidFill>
                    <a:schemeClr val="bg1">
                      <a:lumMod val="50000"/>
                    </a:schemeClr>
                  </a:solidFill>
                </a:rPr>
                <a:t>(à partir du 1</a:t>
              </a:r>
              <a:r>
                <a:rPr lang="fr-FR" i="1" baseline="30000" dirty="0">
                  <a:solidFill>
                    <a:schemeClr val="bg1">
                      <a:lumMod val="50000"/>
                    </a:schemeClr>
                  </a:solidFill>
                </a:rPr>
                <a:t>er</a:t>
              </a:r>
              <a:r>
                <a:rPr lang="fr-FR" i="1" dirty="0">
                  <a:solidFill>
                    <a:schemeClr val="bg1">
                      <a:lumMod val="50000"/>
                    </a:schemeClr>
                  </a:solidFill>
                </a:rPr>
                <a:t> septembre)</a:t>
              </a:r>
              <a:endParaRPr lang="fr-FR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67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LES SUBVENTIONS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A partir du 1</a:t>
            </a:r>
            <a:r>
              <a:rPr lang="fr-FR" baseline="30000" dirty="0"/>
              <a:t>er</a:t>
            </a:r>
            <a:r>
              <a:rPr lang="fr-FR" dirty="0"/>
              <a:t> juillet, les règles de versement des subventions</a:t>
            </a:r>
            <a:br>
              <a:rPr lang="fr-FR" dirty="0"/>
            </a:br>
            <a:r>
              <a:rPr lang="fr-FR" dirty="0"/>
              <a:t>vont être modifiées</a:t>
            </a:r>
            <a:r>
              <a:rPr lang="mr-IN" dirty="0"/>
              <a:t>…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2" t="37313" r="35757" b="40518"/>
          <a:stretch/>
        </p:blipFill>
        <p:spPr>
          <a:xfrm>
            <a:off x="2776251" y="2456762"/>
            <a:ext cx="1740665" cy="1520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91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Modifications des règles de versement des subventions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Avant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  <a:p>
            <a:endParaRPr lang="fr-FR" dirty="0"/>
          </a:p>
        </p:txBody>
      </p:sp>
      <p:sp>
        <p:nvSpPr>
          <p:cNvPr id="8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JUILLET</a:t>
            </a: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8200" y="2608134"/>
            <a:ext cx="231354" cy="231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69554" y="2549279"/>
            <a:ext cx="1037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Liquidation </a:t>
            </a:r>
            <a:r>
              <a:rPr lang="fr-FR" b="1" dirty="0">
                <a:solidFill>
                  <a:schemeClr val="accent5"/>
                </a:solidFill>
              </a:rPr>
              <a:t>pour tous les travailleurs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sur 4 ans.</a:t>
            </a:r>
            <a:endParaRPr lang="fr-FR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889345" y="3034379"/>
            <a:ext cx="10891175" cy="2280039"/>
            <a:chOff x="889345" y="3034379"/>
            <a:chExt cx="10891175" cy="2280039"/>
          </a:xfrm>
        </p:grpSpPr>
        <p:cxnSp>
          <p:nvCxnSpPr>
            <p:cNvPr id="54" name="Connecteur droit 53"/>
            <p:cNvCxnSpPr>
              <a:stCxn id="18" idx="1"/>
            </p:cNvCxnSpPr>
            <p:nvPr/>
          </p:nvCxnSpPr>
          <p:spPr>
            <a:xfrm flipV="1">
              <a:off x="1069554" y="4979374"/>
              <a:ext cx="10710966" cy="5639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069554" y="4655608"/>
              <a:ext cx="1254546" cy="6588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25413" y="4655608"/>
              <a:ext cx="1254546" cy="6588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81272" y="4655608"/>
              <a:ext cx="1254546" cy="6588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37131" y="4655608"/>
              <a:ext cx="1254546" cy="6588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92990" y="4655608"/>
              <a:ext cx="1254546" cy="6588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069554" y="4800347"/>
              <a:ext cx="1254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Avance</a:t>
              </a:r>
              <a:endParaRPr lang="fr-FR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325413" y="4656209"/>
              <a:ext cx="1254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Solde avance</a:t>
              </a:r>
              <a:endParaRPr lang="fr-FR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581272" y="4656209"/>
              <a:ext cx="1254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Solde avance</a:t>
              </a:r>
              <a:endParaRPr lang="fr-FR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837131" y="4656209"/>
              <a:ext cx="1254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Solde avance</a:t>
              </a:r>
              <a:endParaRPr lang="fr-FR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0092990" y="4656209"/>
              <a:ext cx="1254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Solde avance</a:t>
              </a:r>
              <a:endParaRPr lang="fr-FR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riangle 23"/>
            <p:cNvSpPr/>
            <p:nvPr/>
          </p:nvSpPr>
          <p:spPr>
            <a:xfrm>
              <a:off x="1293817" y="4457700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24"/>
            <p:cNvSpPr/>
            <p:nvPr/>
          </p:nvSpPr>
          <p:spPr>
            <a:xfrm>
              <a:off x="3473137" y="4457700"/>
              <a:ext cx="229573" cy="1979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5693403" y="4457700"/>
              <a:ext cx="229573" cy="19790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971783" y="4457700"/>
              <a:ext cx="229573" cy="19790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889345" y="3034379"/>
              <a:ext cx="1097414" cy="10974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>
              <a:stCxn id="24" idx="3"/>
            </p:cNvCxnSpPr>
            <p:nvPr/>
          </p:nvCxnSpPr>
          <p:spPr>
            <a:xfrm flipH="1" flipV="1">
              <a:off x="1408603" y="3701120"/>
              <a:ext cx="1" cy="954488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889346" y="3442427"/>
              <a:ext cx="1097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Agrément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Connecteur droit 35"/>
            <p:cNvCxnSpPr/>
            <p:nvPr/>
          </p:nvCxnSpPr>
          <p:spPr>
            <a:xfrm flipH="1" flipV="1">
              <a:off x="3586491" y="4131793"/>
              <a:ext cx="1" cy="523815"/>
            </a:xfrm>
            <a:prstGeom prst="line">
              <a:avLst/>
            </a:prstGeom>
            <a:ln w="158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3180470" y="3474231"/>
              <a:ext cx="779836" cy="7798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180470" y="3673043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>
                  <a:solidFill>
                    <a:schemeClr val="bg1"/>
                  </a:solidFill>
                </a:rPr>
                <a:t>1 an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 flipH="1" flipV="1">
              <a:off x="5808566" y="4131793"/>
              <a:ext cx="1" cy="523815"/>
            </a:xfrm>
            <a:prstGeom prst="line">
              <a:avLst/>
            </a:prstGeom>
            <a:ln w="15875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5402545" y="3474231"/>
              <a:ext cx="779836" cy="7798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402545" y="3673043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2 ans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Connecteur droit 42"/>
            <p:cNvCxnSpPr/>
            <p:nvPr/>
          </p:nvCxnSpPr>
          <p:spPr>
            <a:xfrm flipH="1" flipV="1">
              <a:off x="8095439" y="4131793"/>
              <a:ext cx="1" cy="523815"/>
            </a:xfrm>
            <a:prstGeom prst="line">
              <a:avLst/>
            </a:prstGeom>
            <a:ln w="158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/>
            <p:cNvSpPr/>
            <p:nvPr/>
          </p:nvSpPr>
          <p:spPr>
            <a:xfrm>
              <a:off x="7689418" y="3474231"/>
              <a:ext cx="779836" cy="7798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689418" y="3673043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3 ans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Connecteur droit 45"/>
            <p:cNvCxnSpPr/>
            <p:nvPr/>
          </p:nvCxnSpPr>
          <p:spPr>
            <a:xfrm flipH="1" flipV="1">
              <a:off x="10328310" y="4131793"/>
              <a:ext cx="1" cy="523815"/>
            </a:xfrm>
            <a:prstGeom prst="line">
              <a:avLst/>
            </a:prstGeom>
            <a:ln w="15875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9922078" y="3474231"/>
              <a:ext cx="779836" cy="7798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9922078" y="3673043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>
                  <a:solidFill>
                    <a:schemeClr val="bg1"/>
                  </a:solidFill>
                </a:rPr>
                <a:t>4 ans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49" name="Triangle 48"/>
            <p:cNvSpPr/>
            <p:nvPr/>
          </p:nvSpPr>
          <p:spPr>
            <a:xfrm>
              <a:off x="10211327" y="4457700"/>
              <a:ext cx="229573" cy="19790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5318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8468"/>
            <a:ext cx="10509336" cy="507078"/>
          </a:xfrm>
        </p:spPr>
        <p:txBody>
          <a:bodyPr/>
          <a:lstStyle/>
          <a:p>
            <a:r>
              <a:rPr lang="fr-FR" dirty="0"/>
              <a:t>Modifications des règles de versement des subventions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3386"/>
          </a:xfrm>
        </p:spPr>
        <p:txBody>
          <a:bodyPr/>
          <a:lstStyle/>
          <a:p>
            <a:r>
              <a:rPr lang="fr-FR" dirty="0"/>
              <a:t>Après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E4EF-599A-C748-8146-2695F62C24A9}" type="datetime1">
              <a:rPr lang="fr-BE" smtClean="0"/>
              <a:pPr/>
              <a:t>19-06-17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OPÉRATIONNELLE DE L'ÉCONOMIE, DE L'EMPLOI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5DE8-3208-CF40-A159-DEE1B5418F1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Entreprises d’Insertion</a:t>
            </a:r>
          </a:p>
          <a:p>
            <a:endParaRPr lang="fr-FR" dirty="0"/>
          </a:p>
        </p:txBody>
      </p:sp>
      <p:sp>
        <p:nvSpPr>
          <p:cNvPr id="8" name="Espace réservé du texte 6"/>
          <p:cNvSpPr txBox="1">
            <a:spLocks/>
          </p:cNvSpPr>
          <p:nvPr/>
        </p:nvSpPr>
        <p:spPr>
          <a:xfrm>
            <a:off x="839788" y="599804"/>
            <a:ext cx="9602721" cy="46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/>
                </a:solidFill>
              </a:rPr>
              <a:t>AU 1</a:t>
            </a:r>
            <a:r>
              <a:rPr lang="fr-FR" sz="2000" baseline="30000" dirty="0">
                <a:solidFill>
                  <a:schemeClr val="accent3"/>
                </a:solidFill>
              </a:rPr>
              <a:t>ER</a:t>
            </a:r>
            <a:r>
              <a:rPr lang="fr-FR" sz="2000" dirty="0">
                <a:solidFill>
                  <a:schemeClr val="accent3"/>
                </a:solidFill>
              </a:rPr>
              <a:t> JUILLET</a:t>
            </a: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8200" y="2608134"/>
            <a:ext cx="231354" cy="231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69554" y="2549279"/>
            <a:ext cx="1037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Liquidation </a:t>
            </a:r>
            <a:r>
              <a:rPr lang="fr-FR" b="1" dirty="0">
                <a:solidFill>
                  <a:schemeClr val="accent5"/>
                </a:solidFill>
              </a:rPr>
              <a:t>par travailleur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répartie sur 2 ans, à chaque engagement.</a:t>
            </a:r>
            <a:endParaRPr lang="fr-FR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3053425" y="3172574"/>
            <a:ext cx="5946473" cy="2280039"/>
            <a:chOff x="3053425" y="3172574"/>
            <a:chExt cx="5946473" cy="2280039"/>
          </a:xfrm>
        </p:grpSpPr>
        <p:cxnSp>
          <p:nvCxnSpPr>
            <p:cNvPr id="54" name="Connecteur droit 53"/>
            <p:cNvCxnSpPr>
              <a:stCxn id="18" idx="1"/>
              <a:endCxn id="20" idx="3"/>
            </p:cNvCxnSpPr>
            <p:nvPr/>
          </p:nvCxnSpPr>
          <p:spPr>
            <a:xfrm>
              <a:off x="3146135" y="5123208"/>
              <a:ext cx="5853763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146135" y="4793803"/>
              <a:ext cx="1540507" cy="6588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45352" y="4793803"/>
              <a:ext cx="1254546" cy="6588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146135" y="4938542"/>
              <a:ext cx="1540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Avance 50 %</a:t>
              </a:r>
              <a:endParaRPr lang="fr-FR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745352" y="4938542"/>
              <a:ext cx="1254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Solde</a:t>
              </a:r>
              <a:endParaRPr lang="fr-FR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riangle 23"/>
            <p:cNvSpPr/>
            <p:nvPr/>
          </p:nvSpPr>
          <p:spPr>
            <a:xfrm>
              <a:off x="3457897" y="4595895"/>
              <a:ext cx="229573" cy="19790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24"/>
            <p:cNvSpPr/>
            <p:nvPr/>
          </p:nvSpPr>
          <p:spPr>
            <a:xfrm>
              <a:off x="5812477" y="4931175"/>
              <a:ext cx="229573" cy="1979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7857483" y="4595895"/>
              <a:ext cx="229573" cy="19790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053425" y="3172574"/>
              <a:ext cx="1097414" cy="10974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>
              <a:stCxn id="24" idx="3"/>
            </p:cNvCxnSpPr>
            <p:nvPr/>
          </p:nvCxnSpPr>
          <p:spPr>
            <a:xfrm flipH="1" flipV="1">
              <a:off x="3572683" y="3839315"/>
              <a:ext cx="1" cy="954488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053426" y="3580622"/>
              <a:ext cx="109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Engagement</a:t>
              </a:r>
              <a:endParaRPr lang="fr-FR" sz="1400" i="1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5925831" y="4269989"/>
              <a:ext cx="1" cy="847581"/>
            </a:xfrm>
            <a:prstGeom prst="line">
              <a:avLst/>
            </a:prstGeom>
            <a:ln w="158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5519810" y="3612426"/>
              <a:ext cx="779836" cy="7798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519810" y="3811238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 an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 flipH="1" flipV="1">
              <a:off x="7972646" y="4269988"/>
              <a:ext cx="1" cy="523815"/>
            </a:xfrm>
            <a:prstGeom prst="line">
              <a:avLst/>
            </a:prstGeom>
            <a:ln w="15875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7566625" y="3612426"/>
              <a:ext cx="779836" cy="7798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7566625" y="3811238"/>
              <a:ext cx="779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2 ans</a:t>
              </a:r>
              <a:endParaRPr lang="fr-FR" sz="16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871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Acemis - présentation DGO6">
      <a:dk1>
        <a:srgbClr val="000000"/>
      </a:dk1>
      <a:lt1>
        <a:srgbClr val="FFFFFF"/>
      </a:lt1>
      <a:dk2>
        <a:srgbClr val="0E2C58"/>
      </a:dk2>
      <a:lt2>
        <a:srgbClr val="E7E6E6"/>
      </a:lt2>
      <a:accent1>
        <a:srgbClr val="75166F"/>
      </a:accent1>
      <a:accent2>
        <a:srgbClr val="77B71F"/>
      </a:accent2>
      <a:accent3>
        <a:srgbClr val="0E2C58"/>
      </a:accent3>
      <a:accent4>
        <a:srgbClr val="A67D69"/>
      </a:accent4>
      <a:accent5>
        <a:srgbClr val="E78C22"/>
      </a:accent5>
      <a:accent6>
        <a:srgbClr val="386EB6"/>
      </a:accent6>
      <a:hlink>
        <a:srgbClr val="DC548E"/>
      </a:hlink>
      <a:folHlink>
        <a:srgbClr val="EFBE2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1808</Words>
  <Application>Microsoft Office PowerPoint</Application>
  <PresentationFormat>Personnalisé</PresentationFormat>
  <Paragraphs>349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Réforme DGO6</vt:lpstr>
      <vt:lpstr>INTRODUCTION</vt:lpstr>
      <vt:lpstr>EN BREF, ce qui va changer pour vous...</vt:lpstr>
      <vt:lpstr>EN BREF, ce qui va changer pour vous...</vt:lpstr>
      <vt:lpstr>EN BREF, ce qui va changer pour vous...</vt:lpstr>
      <vt:lpstr>EN BREF, ce qui va changer pour vous...</vt:lpstr>
      <vt:lpstr>LES SUBVENTIONS</vt:lpstr>
      <vt:lpstr>Modifications des règles de versement des subventions</vt:lpstr>
      <vt:lpstr>Modifications des règles de versement des subventions</vt:lpstr>
      <vt:lpstr>Modifications des règles de versement des subventions</vt:lpstr>
      <vt:lpstr>Modifications des règles de versement des subventions</vt:lpstr>
      <vt:lpstr>Modifications des règles de versement des subventions</vt:lpstr>
      <vt:lpstr>Modifications des règles de versement des subventions</vt:lpstr>
      <vt:lpstr>Modifications des règles de versement des subventions</vt:lpstr>
      <vt:lpstr>Modifications des règles de versement des subventions</vt:lpstr>
      <vt:lpstr>PLACE À L’ÉLECTRONIQUE</vt:lpstr>
      <vt:lpstr>Plus de formulaires papier, PLACE À L’ÉLECTRONIQUE</vt:lpstr>
      <vt:lpstr>Plus de formulaires papier, PLACE À L’ÉLECTRONIQUE</vt:lpstr>
      <vt:lpstr>Plus de formulaires papier, PLACE À L’ÉLECTRONIQUE</vt:lpstr>
      <vt:lpstr>Plus de formulaires papier, PLACE À L’ÉLECTRONIQUE</vt:lpstr>
      <vt:lpstr>Plus de formulaires papier, PLACE À L’ÉLECTRONIQUE</vt:lpstr>
      <vt:lpstr>Diapositive 22</vt:lpstr>
      <vt:lpstr>Diapositive 23</vt:lpstr>
      <vt:lpstr>Modifications des règles de versement des subventions</vt:lpstr>
      <vt:lpstr>Diapositive 25</vt:lpstr>
      <vt:lpstr>Diapositive 26</vt:lpstr>
      <vt:lpstr>Diapositive 27</vt:lpstr>
      <vt:lpstr>Diapositive 28</vt:lpstr>
      <vt:lpstr>PRIVILÉGIONS LE COURRIER ÉLECTRONIQUE</vt:lpstr>
      <vt:lpstr>Privilégier les emails</vt:lpstr>
      <vt:lpstr>Privilégier les emails</vt:lpstr>
      <vt:lpstr>Privilégier les emails</vt:lpstr>
      <vt:lpstr>Diapositive 33</vt:lpstr>
      <vt:lpstr>Réforme DGO6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 Stimart</dc:creator>
  <cp:lastModifiedBy>Maite</cp:lastModifiedBy>
  <cp:revision>107</cp:revision>
  <dcterms:created xsi:type="dcterms:W3CDTF">2017-06-08T10:01:55Z</dcterms:created>
  <dcterms:modified xsi:type="dcterms:W3CDTF">2017-06-19T08:50:30Z</dcterms:modified>
</cp:coreProperties>
</file>